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27"/>
  </p:handoutMasterIdLst>
  <p:sldIdLst>
    <p:sldId id="261" r:id="rId4"/>
    <p:sldId id="337" r:id="rId5"/>
    <p:sldId id="338" r:id="rId6"/>
    <p:sldId id="339" r:id="rId7"/>
    <p:sldId id="341" r:id="rId8"/>
    <p:sldId id="342" r:id="rId9"/>
    <p:sldId id="343" r:id="rId10"/>
    <p:sldId id="344" r:id="rId11"/>
    <p:sldId id="345" r:id="rId12"/>
    <p:sldId id="346" r:id="rId13"/>
    <p:sldId id="347" r:id="rId14"/>
    <p:sldId id="348" r:id="rId15"/>
    <p:sldId id="349" r:id="rId16"/>
    <p:sldId id="350" r:id="rId17"/>
    <p:sldId id="351" r:id="rId18"/>
    <p:sldId id="352" r:id="rId19"/>
    <p:sldId id="353" r:id="rId20"/>
    <p:sldId id="354" r:id="rId21"/>
    <p:sldId id="355" r:id="rId22"/>
    <p:sldId id="356" r:id="rId23"/>
    <p:sldId id="357" r:id="rId24"/>
    <p:sldId id="358" r:id="rId25"/>
    <p:sldId id="359" r:id="rId26"/>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7278"/>
    <a:srgbClr val="AF6921"/>
    <a:srgbClr val="4E292A"/>
    <a:srgbClr val="701A26"/>
    <a:srgbClr val="060002"/>
    <a:srgbClr val="D3AA96"/>
    <a:srgbClr val="0066CC"/>
    <a:srgbClr val="BA886D"/>
    <a:srgbClr val="696969"/>
    <a:srgbClr val="6743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06" autoAdjust="0"/>
    <p:restoredTop sz="94660"/>
  </p:normalViewPr>
  <p:slideViewPr>
    <p:cSldViewPr snapToGrid="0">
      <p:cViewPr varScale="1">
        <p:scale>
          <a:sx n="63" d="100"/>
          <a:sy n="63" d="100"/>
        </p:scale>
        <p:origin x="78" y="270"/>
      </p:cViewPr>
      <p:guideLst>
        <p:guide orient="horz" pos="2448"/>
        <p:guide pos="3840"/>
      </p:guideLst>
    </p:cSldViewPr>
  </p:slideViewPr>
  <p:notesTextViewPr>
    <p:cViewPr>
      <p:scale>
        <a:sx n="1" d="1"/>
        <a:sy n="1" d="1"/>
      </p:scale>
      <p:origin x="0" y="0"/>
    </p:cViewPr>
  </p:notesTextViewPr>
  <p:notesViewPr>
    <p:cSldViewPr snapToGrid="0">
      <p:cViewPr varScale="1">
        <p:scale>
          <a:sx n="83" d="100"/>
          <a:sy n="83" d="100"/>
        </p:scale>
        <p:origin x="393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E3EB5F-0EDB-4C74-BB1F-03B8437923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64064F9-D763-4FCB-9E62-10AA52B693A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B6DDC9-DE64-44CF-BFE7-122B272B38FB}" type="datetimeFigureOut">
              <a:rPr lang="en-US" smtClean="0"/>
              <a:t>12/5/2019</a:t>
            </a:fld>
            <a:endParaRPr lang="en-US"/>
          </a:p>
        </p:txBody>
      </p:sp>
      <p:sp>
        <p:nvSpPr>
          <p:cNvPr id="4" name="Footer Placeholder 3">
            <a:extLst>
              <a:ext uri="{FF2B5EF4-FFF2-40B4-BE49-F238E27FC236}">
                <a16:creationId xmlns:a16="http://schemas.microsoft.com/office/drawing/2014/main" id="{FECEE8CD-C006-4B54-9A08-6B931E3980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8F94616-22BB-4B10-A3BA-F25A0985D7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241BCF-65AE-4D28-8D87-64F16AC96C5D}" type="slidenum">
              <a:rPr lang="en-US" smtClean="0"/>
              <a:t>‹#›</a:t>
            </a:fld>
            <a:endParaRPr lang="en-US"/>
          </a:p>
        </p:txBody>
      </p:sp>
    </p:spTree>
    <p:extLst>
      <p:ext uri="{BB962C8B-B14F-4D97-AF65-F5344CB8AC3E}">
        <p14:creationId xmlns:p14="http://schemas.microsoft.com/office/powerpoint/2010/main" val="330922261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5572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902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824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82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75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949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36" r:id="rId3"/>
    <p:sldLayoutId id="2147483740" r:id="rId4"/>
    <p:sldLayoutId id="2147483743" r:id="rId5"/>
    <p:sldLayoutId id="2147483741" r:id="rId6"/>
    <p:sldLayoutId id="2147483742" r:id="rId7"/>
    <p:sldLayoutId id="2147483738" r:id="rId8"/>
    <p:sldLayoutId id="2147483746" r:id="rId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0" y="374354"/>
            <a:ext cx="12191999" cy="1569660"/>
          </a:xfrm>
          <a:prstGeom prst="rect">
            <a:avLst/>
          </a:prstGeom>
          <a:noFill/>
        </p:spPr>
        <p:txBody>
          <a:bodyPr wrap="square" rtlCol="0" anchor="ctr">
            <a:spAutoFit/>
          </a:bodyPr>
          <a:lstStyle/>
          <a:p>
            <a:pPr algn="ctr"/>
            <a:r>
              <a:rPr lang="tr-TR" sz="4800" dirty="0">
                <a:latin typeface="Algerian" panose="04020705040A02060702" pitchFamily="82" charset="0"/>
              </a:rPr>
              <a:t>VERİ TABANI YÖNETİM </a:t>
            </a:r>
            <a:endParaRPr lang="en-US" sz="4800" dirty="0">
              <a:latin typeface="Algerian" panose="04020705040A02060702" pitchFamily="82" charset="0"/>
            </a:endParaRPr>
          </a:p>
          <a:p>
            <a:pPr algn="ctr"/>
            <a:r>
              <a:rPr lang="tr-TR" sz="4800" dirty="0">
                <a:latin typeface="Algerian" panose="04020705040A02060702" pitchFamily="82" charset="0"/>
              </a:rPr>
              <a:t>SİSTEMLERİ PROJESİ</a:t>
            </a:r>
            <a:endParaRPr lang="ko-KR" altLang="en-US" sz="4800" dirty="0">
              <a:solidFill>
                <a:schemeClr val="tx1">
                  <a:lumMod val="85000"/>
                  <a:lumOff val="15000"/>
                </a:schemeClr>
              </a:solidFill>
              <a:latin typeface="Algerian" panose="04020705040A02060702" pitchFamily="82" charset="0"/>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173269" y="3308406"/>
            <a:ext cx="11888102" cy="461665"/>
          </a:xfrm>
          <a:prstGeom prst="rect">
            <a:avLst/>
          </a:prstGeom>
          <a:noFill/>
        </p:spPr>
        <p:txBody>
          <a:bodyPr wrap="square" rtlCol="0" anchor="ctr">
            <a:spAutoFit/>
          </a:bodyPr>
          <a:lstStyle/>
          <a:p>
            <a:pPr algn="ctr"/>
            <a:r>
              <a:rPr lang="tr-TR" altLang="ko-KR" sz="2400" dirty="0">
                <a:solidFill>
                  <a:schemeClr val="tx1">
                    <a:lumMod val="85000"/>
                    <a:lumOff val="15000"/>
                  </a:schemeClr>
                </a:solidFill>
                <a:cs typeface="Arial" pitchFamily="34" charset="0"/>
              </a:rPr>
              <a:t>Sinema Sistemi Veri Tabanı</a:t>
            </a:r>
            <a:endParaRPr lang="ko-KR" altLang="en-US" sz="2000" dirty="0">
              <a:solidFill>
                <a:schemeClr val="tx1">
                  <a:lumMod val="85000"/>
                  <a:lumOff val="15000"/>
                </a:schemeClr>
              </a:solidFill>
              <a:cs typeface="Arial" pitchFamily="34" charset="0"/>
            </a:endParaRPr>
          </a:p>
        </p:txBody>
      </p:sp>
      <p:grpSp>
        <p:nvGrpSpPr>
          <p:cNvPr id="36" name="Group 35">
            <a:extLst>
              <a:ext uri="{FF2B5EF4-FFF2-40B4-BE49-F238E27FC236}">
                <a16:creationId xmlns:a16="http://schemas.microsoft.com/office/drawing/2014/main" id="{47BFF0FC-DCAB-47B2-8C30-94BCD79923D1}"/>
              </a:ext>
            </a:extLst>
          </p:cNvPr>
          <p:cNvGrpSpPr/>
          <p:nvPr/>
        </p:nvGrpSpPr>
        <p:grpSpPr>
          <a:xfrm>
            <a:off x="1215980" y="4234319"/>
            <a:ext cx="9760038" cy="107664"/>
            <a:chOff x="3632040" y="5304907"/>
            <a:chExt cx="8559959" cy="137006"/>
          </a:xfrm>
        </p:grpSpPr>
        <p:grpSp>
          <p:nvGrpSpPr>
            <p:cNvPr id="27" name="Group 26">
              <a:extLst>
                <a:ext uri="{FF2B5EF4-FFF2-40B4-BE49-F238E27FC236}">
                  <a16:creationId xmlns:a16="http://schemas.microsoft.com/office/drawing/2014/main" id="{C77B777B-DEA8-4573-8596-03CD5CF4ACD7}"/>
                </a:ext>
              </a:extLst>
            </p:cNvPr>
            <p:cNvGrpSpPr/>
            <p:nvPr/>
          </p:nvGrpSpPr>
          <p:grpSpPr>
            <a:xfrm>
              <a:off x="3632040" y="5310936"/>
              <a:ext cx="4279981" cy="130977"/>
              <a:chOff x="11445923" y="0"/>
              <a:chExt cx="1119115" cy="2552282"/>
            </a:xfrm>
          </p:grpSpPr>
          <p:sp>
            <p:nvSpPr>
              <p:cNvPr id="28" name="Rectangle 27">
                <a:extLst>
                  <a:ext uri="{FF2B5EF4-FFF2-40B4-BE49-F238E27FC236}">
                    <a16:creationId xmlns:a16="http://schemas.microsoft.com/office/drawing/2014/main" id="{AE60B278-363D-4CBD-BEC2-21DBD0331773}"/>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Rectangle 28">
                <a:extLst>
                  <a:ext uri="{FF2B5EF4-FFF2-40B4-BE49-F238E27FC236}">
                    <a16:creationId xmlns:a16="http://schemas.microsoft.com/office/drawing/2014/main" id="{8BC28E13-95D1-456C-9D5E-99C7C947E1E0}"/>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id="{B574B2F7-DAB3-42A4-AB9B-0B484B0455E9}"/>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1" name="Group 30">
              <a:extLst>
                <a:ext uri="{FF2B5EF4-FFF2-40B4-BE49-F238E27FC236}">
                  <a16:creationId xmlns:a16="http://schemas.microsoft.com/office/drawing/2014/main" id="{E451F46C-5462-4285-B560-9B15C506BCF2}"/>
                </a:ext>
              </a:extLst>
            </p:cNvPr>
            <p:cNvGrpSpPr/>
            <p:nvPr/>
          </p:nvGrpSpPr>
          <p:grpSpPr>
            <a:xfrm>
              <a:off x="7912018" y="5304907"/>
              <a:ext cx="4279981" cy="137006"/>
              <a:chOff x="11445923" y="0"/>
              <a:chExt cx="1119115" cy="2552282"/>
            </a:xfrm>
          </p:grpSpPr>
          <p:sp>
            <p:nvSpPr>
              <p:cNvPr id="32" name="Rectangle 31">
                <a:extLst>
                  <a:ext uri="{FF2B5EF4-FFF2-40B4-BE49-F238E27FC236}">
                    <a16:creationId xmlns:a16="http://schemas.microsoft.com/office/drawing/2014/main" id="{B4DDE81F-6471-4E3B-ACB1-05368C5221F6}"/>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a16="http://schemas.microsoft.com/office/drawing/2014/main" id="{FF199574-BA69-4459-9AAF-BBE602C7B5A9}"/>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a16="http://schemas.microsoft.com/office/drawing/2014/main" id="{3C84CA51-8DA3-444D-9FC1-163933FD07B1}"/>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38" name="TextBox 4">
            <a:extLst>
              <a:ext uri="{FF2B5EF4-FFF2-40B4-BE49-F238E27FC236}">
                <a16:creationId xmlns:a16="http://schemas.microsoft.com/office/drawing/2014/main" id="{C0C6D74A-DA1E-4D64-B208-850AF28D5A65}"/>
              </a:ext>
            </a:extLst>
          </p:cNvPr>
          <p:cNvSpPr txBox="1"/>
          <p:nvPr/>
        </p:nvSpPr>
        <p:spPr>
          <a:xfrm>
            <a:off x="173269" y="4667733"/>
            <a:ext cx="12018731" cy="1518429"/>
          </a:xfrm>
          <a:prstGeom prst="rect">
            <a:avLst/>
          </a:prstGeom>
          <a:noFill/>
        </p:spPr>
        <p:txBody>
          <a:bodyPr wrap="square" rtlCol="0" anchor="ctr">
            <a:spAutoFit/>
          </a:bodyPr>
          <a:lstStyle/>
          <a:p>
            <a:pPr algn="ctr"/>
            <a:r>
              <a:rPr lang="tr-TR" altLang="ko-KR" sz="2000" b="1" dirty="0">
                <a:solidFill>
                  <a:schemeClr val="tx1">
                    <a:lumMod val="85000"/>
                    <a:lumOff val="15000"/>
                  </a:schemeClr>
                </a:solidFill>
                <a:cs typeface="Arial" pitchFamily="34" charset="0"/>
              </a:rPr>
              <a:t>Senaryo</a:t>
            </a:r>
            <a:r>
              <a:rPr lang="tr-TR" altLang="ko-KR" sz="2000" dirty="0">
                <a:solidFill>
                  <a:schemeClr val="tx1">
                    <a:lumMod val="85000"/>
                    <a:lumOff val="15000"/>
                  </a:schemeClr>
                </a:solidFill>
                <a:cs typeface="Arial" pitchFamily="34" charset="0"/>
              </a:rPr>
              <a:t>:</a:t>
            </a:r>
          </a:p>
          <a:p>
            <a:pPr algn="ctr"/>
            <a:r>
              <a:rPr lang="tr-TR" dirty="0"/>
              <a:t>Sinema bilgi sisteminde, bir sinemanın kategorileri, sinema salonları, mescitleri, çalışanları, marketleri, film çeşitleri, filmin dili, müşterileri, aktörleri gibi birçok bilgilerinin saklanması istenmektedir. Bu sistemi hem yönetici hem de kasiyerler aynı zamanlı ekranda görebilecek ve yönetebilecektir.</a:t>
            </a:r>
          </a:p>
          <a:p>
            <a:pPr algn="ctr"/>
            <a:endParaRPr lang="ko-KR" altLang="en-US" sz="1867" dirty="0">
              <a:solidFill>
                <a:schemeClr val="tx1">
                  <a:lumMod val="85000"/>
                  <a:lumOff val="15000"/>
                </a:schemeClr>
              </a:solidFill>
              <a:cs typeface="Arial" pitchFamily="34" charset="0"/>
            </a:endParaRPr>
          </a:p>
        </p:txBody>
      </p:sp>
    </p:spTree>
    <p:extLst>
      <p:ext uri="{BB962C8B-B14F-4D97-AF65-F5344CB8AC3E}">
        <p14:creationId xmlns:p14="http://schemas.microsoft.com/office/powerpoint/2010/main" val="1100588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Yer Tutucusu 6" descr="bina, tren, oturma, siyah içeren bir resim&#10;&#10;Açıklama otomatik olarak oluşturuldu">
            <a:extLst>
              <a:ext uri="{FF2B5EF4-FFF2-40B4-BE49-F238E27FC236}">
                <a16:creationId xmlns:a16="http://schemas.microsoft.com/office/drawing/2014/main" id="{687A1B1A-7329-4A5D-98F2-643C2C18A2F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424" r="2422" b="-2"/>
          <a:stretch/>
        </p:blipFill>
        <p:spPr>
          <a:xfrm>
            <a:off x="424073" y="813263"/>
            <a:ext cx="7599784" cy="5231474"/>
          </a:xfrm>
          <a:prstGeom prst="rect">
            <a:avLst/>
          </a:prstGeom>
        </p:spPr>
      </p:pic>
      <p:cxnSp>
        <p:nvCxnSpPr>
          <p:cNvPr id="19" name="Straight Connector 18">
            <a:extLst>
              <a:ext uri="{FF2B5EF4-FFF2-40B4-BE49-F238E27FC236}">
                <a16:creationId xmlns:a16="http://schemas.microsoft.com/office/drawing/2014/main" id="{E12350F3-DB83-413A-980B-1CEB92498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53265" y="1570814"/>
            <a:ext cx="0" cy="3710227"/>
          </a:xfrm>
          <a:prstGeom prst="line">
            <a:avLst/>
          </a:prstGeom>
          <a:ln w="19050">
            <a:solidFill>
              <a:srgbClr val="0C7AF9"/>
            </a:solidFil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85375FB1-8EC3-4FEC-9BE7-8B2CCB9FC562}"/>
              </a:ext>
            </a:extLst>
          </p:cNvPr>
          <p:cNvSpPr/>
          <p:nvPr/>
        </p:nvSpPr>
        <p:spPr>
          <a:xfrm>
            <a:off x="8353501" y="952905"/>
            <a:ext cx="3414426" cy="4604800"/>
          </a:xfrm>
          <a:prstGeom prst="rect">
            <a:avLst/>
          </a:prstGeom>
          <a:solidFill>
            <a:srgbClr val="A061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tr-TR" sz="1600" dirty="0">
                <a:latin typeface="Californian FB" panose="0207040306080B030204" pitchFamily="18" charset="0"/>
              </a:rPr>
              <a:t>Bu sayfa ana sayfadır ve aslında sistem burada kullanıcıları ikiye bölüp kişilerin istekleri üzerine nereye gideceklerini daha kolay bulmasını sağlar. Ana sayfa oldukça sade ve şıktır. Sadece karşılama mesajı ve diğer saylara geçiş içim iki adet buton.</a:t>
            </a:r>
          </a:p>
        </p:txBody>
      </p:sp>
    </p:spTree>
    <p:extLst>
      <p:ext uri="{BB962C8B-B14F-4D97-AF65-F5344CB8AC3E}">
        <p14:creationId xmlns:p14="http://schemas.microsoft.com/office/powerpoint/2010/main" val="3875765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85375FB1-8EC3-4FEC-9BE7-8B2CCB9FC562}"/>
              </a:ext>
            </a:extLst>
          </p:cNvPr>
          <p:cNvSpPr/>
          <p:nvPr/>
        </p:nvSpPr>
        <p:spPr>
          <a:xfrm>
            <a:off x="8353501" y="952905"/>
            <a:ext cx="3414426" cy="4604800"/>
          </a:xfrm>
          <a:prstGeom prst="rect">
            <a:avLst/>
          </a:prstGeom>
          <a:solidFill>
            <a:srgbClr val="292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tr-TR" sz="1600" dirty="0">
                <a:latin typeface="Californian FB" panose="0207040306080B030204" pitchFamily="18" charset="0"/>
              </a:rPr>
              <a:t>Bu sayfa Box Office sayfadır ve aslında sistem burada kullanıcıları sistem ve firma hakkında sorularını yanıtlayabildiği bir yerdir. Bu sayfada hakkımızda butonu, filmlere göz at butonu ve alışverişimi yap butonu mevcuttur. Her buton başka sayfaya geçiş için yapılmıştır. Tasarım yine oldukça şık ve sadedir.</a:t>
            </a:r>
          </a:p>
        </p:txBody>
      </p:sp>
      <p:pic>
        <p:nvPicPr>
          <p:cNvPr id="3" name="Resim 2" descr="bilgisayar, oturma, dizüstü, işaret içeren bir resim&#10;&#10;Açıklama otomatik olarak oluşturuldu">
            <a:extLst>
              <a:ext uri="{FF2B5EF4-FFF2-40B4-BE49-F238E27FC236}">
                <a16:creationId xmlns:a16="http://schemas.microsoft.com/office/drawing/2014/main" id="{5BD62297-1F77-4A53-8285-4390B5F8E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073" y="1213313"/>
            <a:ext cx="7599784" cy="4126956"/>
          </a:xfrm>
          <a:prstGeom prst="rect">
            <a:avLst/>
          </a:prstGeom>
        </p:spPr>
      </p:pic>
    </p:spTree>
    <p:extLst>
      <p:ext uri="{BB962C8B-B14F-4D97-AF65-F5344CB8AC3E}">
        <p14:creationId xmlns:p14="http://schemas.microsoft.com/office/powerpoint/2010/main" val="2401524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85375FB1-8EC3-4FEC-9BE7-8B2CCB9FC562}"/>
              </a:ext>
            </a:extLst>
          </p:cNvPr>
          <p:cNvSpPr/>
          <p:nvPr/>
        </p:nvSpPr>
        <p:spPr>
          <a:xfrm>
            <a:off x="8353501" y="952905"/>
            <a:ext cx="3414426" cy="4604800"/>
          </a:xfrm>
          <a:prstGeom prst="rect">
            <a:avLst/>
          </a:prstGeom>
          <a:solidFill>
            <a:srgbClr val="6743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tr-TR" sz="1600" dirty="0">
                <a:latin typeface="Californian FB" panose="0207040306080B030204" pitchFamily="18" charset="0"/>
              </a:rPr>
              <a:t>Bu sayfa Hakkımızda sayfadır ve kullanıcının gerek sistem gerekse şirket hakkında tüm bilgileri okuyup alabileceği bir sayfadır. Kullanıcıların güveni için böyle bir sayfa çok gereklidir. Kullanıcı okuduktan sonra sayfayı kapatıp diğer işlemlerine devam edebilir.</a:t>
            </a:r>
          </a:p>
        </p:txBody>
      </p:sp>
      <p:pic>
        <p:nvPicPr>
          <p:cNvPr id="4" name="Resim 3" descr="ekran görüntüsü içeren bir resim&#10;&#10;Açıklama otomatik olarak oluşturuldu">
            <a:extLst>
              <a:ext uri="{FF2B5EF4-FFF2-40B4-BE49-F238E27FC236}">
                <a16:creationId xmlns:a16="http://schemas.microsoft.com/office/drawing/2014/main" id="{E1E6E26A-0159-46DC-A54B-D00266EE1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721" y="541169"/>
            <a:ext cx="7104487" cy="5428272"/>
          </a:xfrm>
          <a:prstGeom prst="rect">
            <a:avLst/>
          </a:prstGeom>
        </p:spPr>
      </p:pic>
    </p:spTree>
    <p:extLst>
      <p:ext uri="{BB962C8B-B14F-4D97-AF65-F5344CB8AC3E}">
        <p14:creationId xmlns:p14="http://schemas.microsoft.com/office/powerpoint/2010/main" val="3601253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85375FB1-8EC3-4FEC-9BE7-8B2CCB9FC562}"/>
              </a:ext>
            </a:extLst>
          </p:cNvPr>
          <p:cNvSpPr/>
          <p:nvPr/>
        </p:nvSpPr>
        <p:spPr>
          <a:xfrm>
            <a:off x="8353501" y="952905"/>
            <a:ext cx="3414426" cy="460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tr-TR" sz="1600" dirty="0">
                <a:latin typeface="Californian FB" panose="0207040306080B030204" pitchFamily="18" charset="0"/>
              </a:rPr>
              <a:t>Bu sayfa filmleri göz at sayfasıdır. Kullanıcı mevcut filmleri, filmlerin yönetmenleriyle, filmlerin diliyle, filmin uzunluğu ve puanı gibi birçok ayrıntıyı görebildiği bir sayfadır. Bu sayfadan da kolayca çıkış yapıp diğer işlemlerine devam edebilir.</a:t>
            </a:r>
          </a:p>
        </p:txBody>
      </p:sp>
      <p:pic>
        <p:nvPicPr>
          <p:cNvPr id="3" name="Resim 2" descr="ekran görüntüsü, ekran içeren bir resim&#10;&#10;Açıklama otomatik olarak oluşturuldu">
            <a:extLst>
              <a:ext uri="{FF2B5EF4-FFF2-40B4-BE49-F238E27FC236}">
                <a16:creationId xmlns:a16="http://schemas.microsoft.com/office/drawing/2014/main" id="{31C7C8D6-0FB5-4FCA-8E30-CA788A21C3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1" y="952905"/>
            <a:ext cx="7776208" cy="4386827"/>
          </a:xfrm>
          <a:prstGeom prst="rect">
            <a:avLst/>
          </a:prstGeom>
        </p:spPr>
      </p:pic>
    </p:spTree>
    <p:extLst>
      <p:ext uri="{BB962C8B-B14F-4D97-AF65-F5344CB8AC3E}">
        <p14:creationId xmlns:p14="http://schemas.microsoft.com/office/powerpoint/2010/main" val="3013122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85375FB1-8EC3-4FEC-9BE7-8B2CCB9FC562}"/>
              </a:ext>
            </a:extLst>
          </p:cNvPr>
          <p:cNvSpPr/>
          <p:nvPr/>
        </p:nvSpPr>
        <p:spPr>
          <a:xfrm>
            <a:off x="8353501" y="952905"/>
            <a:ext cx="3414426" cy="4604800"/>
          </a:xfrm>
          <a:prstGeom prst="rect">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tr-TR" sz="1600" dirty="0">
                <a:latin typeface="Californian FB" panose="0207040306080B030204" pitchFamily="18" charset="0"/>
              </a:rPr>
              <a:t>Bu sayfa kişilerin tekrardan filmlere bakabildiği ayrıntıları görüntüleyebildiği bir sayfadır. Kişi eğer isteği üzerine çıkış yapıp işlem yapmayabilir ya da bilgilerini girdiği takdirde sinema biletini alabilirdir. Ek olarak bilgilerin doğru olup olmadığını sistem kontrol etmektedir.</a:t>
            </a:r>
          </a:p>
        </p:txBody>
      </p:sp>
      <p:pic>
        <p:nvPicPr>
          <p:cNvPr id="4" name="Resim 3" descr="ekran görüntüsü, iç mekan, ekran, bilgisayar içeren bir resim&#10;&#10;Açıklama otomatik olarak oluşturuldu">
            <a:extLst>
              <a:ext uri="{FF2B5EF4-FFF2-40B4-BE49-F238E27FC236}">
                <a16:creationId xmlns:a16="http://schemas.microsoft.com/office/drawing/2014/main" id="{0A2B0746-908F-4EBC-869A-7F6A85786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95" y="952905"/>
            <a:ext cx="8128226" cy="4391641"/>
          </a:xfrm>
          <a:prstGeom prst="rect">
            <a:avLst/>
          </a:prstGeom>
        </p:spPr>
      </p:pic>
    </p:spTree>
    <p:extLst>
      <p:ext uri="{BB962C8B-B14F-4D97-AF65-F5344CB8AC3E}">
        <p14:creationId xmlns:p14="http://schemas.microsoft.com/office/powerpoint/2010/main" val="4079170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85375FB1-8EC3-4FEC-9BE7-8B2CCB9FC562}"/>
              </a:ext>
            </a:extLst>
          </p:cNvPr>
          <p:cNvSpPr/>
          <p:nvPr/>
        </p:nvSpPr>
        <p:spPr>
          <a:xfrm>
            <a:off x="8353501" y="952905"/>
            <a:ext cx="3414426" cy="4604800"/>
          </a:xfrm>
          <a:prstGeom prst="rect">
            <a:avLst/>
          </a:prstGeom>
          <a:solidFill>
            <a:srgbClr val="BA8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tr-TR" sz="1600" dirty="0">
                <a:latin typeface="Californian FB" panose="0207040306080B030204" pitchFamily="18" charset="0"/>
              </a:rPr>
              <a:t>Bu sayfa ise ana sayfadan sadece yöneticilere ayrılmış bir sayfadır. Yönetici kendine ait kullanıcı adını ve şifresini girdikten sonra artık </a:t>
            </a:r>
            <a:r>
              <a:rPr lang="tr-TR" sz="1600" dirty="0" err="1">
                <a:latin typeface="Californian FB" panose="0207040306080B030204" pitchFamily="18" charset="0"/>
              </a:rPr>
              <a:t>admin</a:t>
            </a:r>
            <a:r>
              <a:rPr lang="tr-TR" sz="1600" dirty="0">
                <a:latin typeface="Californian FB" panose="0207040306080B030204" pitchFamily="18" charset="0"/>
              </a:rPr>
              <a:t> özellikleri mümkün olacak ve birçok işlem yapabilecektir. Bunların temeli ise </a:t>
            </a:r>
            <a:r>
              <a:rPr lang="tr-TR" sz="1600" dirty="0" err="1">
                <a:latin typeface="Californian FB" panose="0207040306080B030204" pitchFamily="18" charset="0"/>
              </a:rPr>
              <a:t>film,salon</a:t>
            </a:r>
            <a:r>
              <a:rPr lang="tr-TR" sz="1600" dirty="0">
                <a:latin typeface="Californian FB" panose="0207040306080B030204" pitchFamily="18" charset="0"/>
              </a:rPr>
              <a:t> ya da işçi ekleme gibi ekleme işlemleridir.</a:t>
            </a:r>
          </a:p>
        </p:txBody>
      </p:sp>
      <p:pic>
        <p:nvPicPr>
          <p:cNvPr id="6" name="Resim 5" descr="iç mekan, bilgisayar, oturma, ön içeren bir resim&#10;&#10;Açıklama otomatik olarak oluşturuldu">
            <a:extLst>
              <a:ext uri="{FF2B5EF4-FFF2-40B4-BE49-F238E27FC236}">
                <a16:creationId xmlns:a16="http://schemas.microsoft.com/office/drawing/2014/main" id="{C1CF35AB-473B-4901-AD64-3C8A4565B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 y="583667"/>
            <a:ext cx="8068099" cy="5690665"/>
          </a:xfrm>
          <a:prstGeom prst="rect">
            <a:avLst/>
          </a:prstGeom>
        </p:spPr>
      </p:pic>
    </p:spTree>
    <p:extLst>
      <p:ext uri="{BB962C8B-B14F-4D97-AF65-F5344CB8AC3E}">
        <p14:creationId xmlns:p14="http://schemas.microsoft.com/office/powerpoint/2010/main" val="3593949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85375FB1-8EC3-4FEC-9BE7-8B2CCB9FC562}"/>
              </a:ext>
            </a:extLst>
          </p:cNvPr>
          <p:cNvSpPr/>
          <p:nvPr/>
        </p:nvSpPr>
        <p:spPr>
          <a:xfrm>
            <a:off x="8353501" y="952905"/>
            <a:ext cx="3414426" cy="4604800"/>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tr-TR" sz="1600" dirty="0">
                <a:latin typeface="Californian FB" panose="0207040306080B030204" pitchFamily="18" charset="0"/>
              </a:rPr>
              <a:t>Bu sayfa ise yöneticinin giriş yaptıktan sonra girebileceği </a:t>
            </a:r>
            <a:r>
              <a:rPr lang="tr-TR" sz="1600" dirty="0" err="1">
                <a:latin typeface="Californian FB" panose="0207040306080B030204" pitchFamily="18" charset="0"/>
              </a:rPr>
              <a:t>admin</a:t>
            </a:r>
            <a:r>
              <a:rPr lang="tr-TR" sz="1600" dirty="0">
                <a:latin typeface="Californian FB" panose="0207040306080B030204" pitchFamily="18" charset="0"/>
              </a:rPr>
              <a:t> sayfasıdır. Bu sayfada birçok işlem yapılabilmektedir. Bunlardan en basiti yönetici ana sayfaya dönüş yapabilir. Diğer tuşlar ise sırasıyla: Yönetmen ekleme, Film ekleme, Çalışan pozisyonu ekleme, Çalışan ekleme, Filmler için yeni bir dil ekleme ve salon eklemedir.</a:t>
            </a:r>
          </a:p>
        </p:txBody>
      </p:sp>
      <p:pic>
        <p:nvPicPr>
          <p:cNvPr id="7" name="Resim 6" descr="iç mekan, ekran görüntüsü, işaret, cadde içeren bir resim&#10;&#10;Açıklama otomatik olarak oluşturuldu">
            <a:extLst>
              <a:ext uri="{FF2B5EF4-FFF2-40B4-BE49-F238E27FC236}">
                <a16:creationId xmlns:a16="http://schemas.microsoft.com/office/drawing/2014/main" id="{904882BC-514E-4714-92FF-25A45E7E0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 y="583666"/>
            <a:ext cx="8068098" cy="5753895"/>
          </a:xfrm>
          <a:prstGeom prst="rect">
            <a:avLst/>
          </a:prstGeom>
        </p:spPr>
      </p:pic>
    </p:spTree>
    <p:extLst>
      <p:ext uri="{BB962C8B-B14F-4D97-AF65-F5344CB8AC3E}">
        <p14:creationId xmlns:p14="http://schemas.microsoft.com/office/powerpoint/2010/main" val="3601670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85375FB1-8EC3-4FEC-9BE7-8B2CCB9FC562}"/>
              </a:ext>
            </a:extLst>
          </p:cNvPr>
          <p:cNvSpPr/>
          <p:nvPr/>
        </p:nvSpPr>
        <p:spPr>
          <a:xfrm>
            <a:off x="8353501" y="952905"/>
            <a:ext cx="3414426" cy="4604800"/>
          </a:xfrm>
          <a:prstGeom prst="rect">
            <a:avLst/>
          </a:prstGeom>
          <a:solidFill>
            <a:srgbClr val="D3A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tr-TR" sz="1600" dirty="0">
                <a:latin typeface="Californian FB" panose="0207040306080B030204" pitchFamily="18" charset="0"/>
              </a:rPr>
              <a:t>Bu sayfa yönetmen ekleme sayfasıdır. Yönetici istediği gibi sisteme yeni bir yönetici ekleyebilir ya da değiştirebilmektedir. Sistem ise </a:t>
            </a:r>
            <a:r>
              <a:rPr lang="tr-TR" sz="1600" dirty="0" err="1">
                <a:latin typeface="Californian FB" panose="0207040306080B030204" pitchFamily="18" charset="0"/>
              </a:rPr>
              <a:t>otomatil</a:t>
            </a:r>
            <a:r>
              <a:rPr lang="tr-TR" sz="1600" dirty="0">
                <a:latin typeface="Californian FB" panose="0207040306080B030204" pitchFamily="18" charset="0"/>
              </a:rPr>
              <a:t> olarak bu yönetmene bir ID atayıp veri tabanında kaydedecektir. Bunun dışında yönetici tekrardan geri gitmesi için buton vardır.</a:t>
            </a:r>
          </a:p>
        </p:txBody>
      </p:sp>
      <p:pic>
        <p:nvPicPr>
          <p:cNvPr id="3" name="Resim 2" descr="ekran görüntüsü, ekran, televizyon içeren bir resim&#10;&#10;Açıklama otomatik olarak oluşturuldu">
            <a:extLst>
              <a:ext uri="{FF2B5EF4-FFF2-40B4-BE49-F238E27FC236}">
                <a16:creationId xmlns:a16="http://schemas.microsoft.com/office/drawing/2014/main" id="{8D219EF1-EA4A-4F34-89C2-3CC76A7B0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33" y="583666"/>
            <a:ext cx="7744567" cy="5524864"/>
          </a:xfrm>
          <a:prstGeom prst="rect">
            <a:avLst/>
          </a:prstGeom>
        </p:spPr>
      </p:pic>
    </p:spTree>
    <p:extLst>
      <p:ext uri="{BB962C8B-B14F-4D97-AF65-F5344CB8AC3E}">
        <p14:creationId xmlns:p14="http://schemas.microsoft.com/office/powerpoint/2010/main" val="1954623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85375FB1-8EC3-4FEC-9BE7-8B2CCB9FC562}"/>
              </a:ext>
            </a:extLst>
          </p:cNvPr>
          <p:cNvSpPr/>
          <p:nvPr/>
        </p:nvSpPr>
        <p:spPr>
          <a:xfrm>
            <a:off x="8353501" y="952905"/>
            <a:ext cx="3414426" cy="46048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tr-TR" sz="1600" dirty="0">
                <a:latin typeface="Californian FB" panose="0207040306080B030204" pitchFamily="18" charset="0"/>
              </a:rPr>
              <a:t>Bu sayfa film ekleme sayfasıdır. Yönetici istediği gibi sisteme yeni bir filmi özelliklerini belirtmek şartıyla ekleyebilir ya da değiştirebilmektedir. Sistem ise otomatik olarak bu filme eşsiz bir ID atayıp veri tabanında kaydedecektir. Bunun dışında yönetici tekrardan geri gitmesi için buton vardır.</a:t>
            </a:r>
          </a:p>
        </p:txBody>
      </p:sp>
      <p:pic>
        <p:nvPicPr>
          <p:cNvPr id="4" name="Resim 3" descr="ekran görüntüsü, ekran, bilgisayar, televizyon içeren bir resim&#10;&#10;Açıklama otomatik olarak oluşturuldu">
            <a:extLst>
              <a:ext uri="{FF2B5EF4-FFF2-40B4-BE49-F238E27FC236}">
                <a16:creationId xmlns:a16="http://schemas.microsoft.com/office/drawing/2014/main" id="{701E1F1D-632A-44EC-9A7F-8005AF7A7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905"/>
            <a:ext cx="8125959" cy="4706007"/>
          </a:xfrm>
          <a:prstGeom prst="rect">
            <a:avLst/>
          </a:prstGeom>
        </p:spPr>
      </p:pic>
    </p:spTree>
    <p:extLst>
      <p:ext uri="{BB962C8B-B14F-4D97-AF65-F5344CB8AC3E}">
        <p14:creationId xmlns:p14="http://schemas.microsoft.com/office/powerpoint/2010/main" val="2900293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85375FB1-8EC3-4FEC-9BE7-8B2CCB9FC562}"/>
              </a:ext>
            </a:extLst>
          </p:cNvPr>
          <p:cNvSpPr/>
          <p:nvPr/>
        </p:nvSpPr>
        <p:spPr>
          <a:xfrm>
            <a:off x="8353501" y="952905"/>
            <a:ext cx="3414426" cy="4604800"/>
          </a:xfrm>
          <a:prstGeom prst="rect">
            <a:avLst/>
          </a:prstGeom>
          <a:solidFill>
            <a:srgbClr val="701A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tr-TR" sz="1600" dirty="0">
                <a:latin typeface="Californian FB" panose="0207040306080B030204" pitchFamily="18" charset="0"/>
              </a:rPr>
              <a:t>Bu sayfa salon ekleme sayfasıdır. Yönetici istediği gibi sisteme yeni bir salon ekleyebilir ya da değiştirebilmektedir. Salon bilgileri de mevcuttur bunlardan biri salonun kapasitesi birisi ise bulunduğu kattır. Sistem ise otomatik olarak bu salona bir ID atayıp veri tabanında kaydedecektir. Bunun dışında yönetici tekrardan geri gitmesi için buton vardır.</a:t>
            </a:r>
          </a:p>
        </p:txBody>
      </p:sp>
      <p:pic>
        <p:nvPicPr>
          <p:cNvPr id="4" name="Resim 3" descr="oturma, siyah, ekran, bilgisayar içeren bir resim&#10;&#10;Açıklama otomatik olarak oluşturuldu">
            <a:extLst>
              <a:ext uri="{FF2B5EF4-FFF2-40B4-BE49-F238E27FC236}">
                <a16:creationId xmlns:a16="http://schemas.microsoft.com/office/drawing/2014/main" id="{EBA6D437-3FD5-4343-99C1-0C3DA9FA3D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99" y="487381"/>
            <a:ext cx="7089309" cy="5249605"/>
          </a:xfrm>
          <a:prstGeom prst="rect">
            <a:avLst/>
          </a:prstGeom>
        </p:spPr>
      </p:pic>
    </p:spTree>
    <p:extLst>
      <p:ext uri="{BB962C8B-B14F-4D97-AF65-F5344CB8AC3E}">
        <p14:creationId xmlns:p14="http://schemas.microsoft.com/office/powerpoint/2010/main" val="1563862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6F213931-9AED-4D84-AF6D-83D676F68FB3}"/>
              </a:ext>
            </a:extLst>
          </p:cNvPr>
          <p:cNvSpPr txBox="1"/>
          <p:nvPr/>
        </p:nvSpPr>
        <p:spPr>
          <a:xfrm>
            <a:off x="0" y="917555"/>
            <a:ext cx="12192000" cy="6001643"/>
          </a:xfrm>
          <a:prstGeom prst="rect">
            <a:avLst/>
          </a:prstGeom>
          <a:noFill/>
        </p:spPr>
        <p:txBody>
          <a:bodyPr wrap="square" rtlCol="0">
            <a:spAutoFit/>
          </a:bodyPr>
          <a:lstStyle/>
          <a:p>
            <a:pPr marL="285750" lvl="0" indent="-285750">
              <a:buFont typeface="Arial" panose="020B0604020202020204" pitchFamily="34" charset="0"/>
              <a:buChar char="•"/>
            </a:pPr>
            <a:r>
              <a:rPr lang="tr-TR" sz="2400" dirty="0"/>
              <a:t>Bir filmin en az bir film türü olur. Bir filmin çok sayıda film türleri olabilir. Bir film türü yalnızca bir filme ait olabilir.</a:t>
            </a:r>
          </a:p>
          <a:p>
            <a:pPr marL="285750" lvl="0" indent="-285750">
              <a:buFont typeface="Arial" panose="020B0604020202020204" pitchFamily="34" charset="0"/>
              <a:buChar char="•"/>
            </a:pPr>
            <a:r>
              <a:rPr lang="tr-TR" sz="2400" dirty="0"/>
              <a:t>Bir filmin en az bir dili olmalıdır. Bir filmin çok sayıda dili olabilir. Bir dil yalnızca bir filme ait olmalıdır.</a:t>
            </a:r>
          </a:p>
          <a:p>
            <a:pPr marL="285750" lvl="0" indent="-285750">
              <a:buFont typeface="Arial" panose="020B0604020202020204" pitchFamily="34" charset="0"/>
              <a:buChar char="•"/>
            </a:pPr>
            <a:r>
              <a:rPr lang="tr-TR" sz="2400" dirty="0"/>
              <a:t>Bir filmin çok sayıda yönetmeni olabilir. Bir yönetmen çok sayıda filme sahip olabilir.</a:t>
            </a:r>
          </a:p>
          <a:p>
            <a:pPr marL="285750" lvl="0" indent="-285750">
              <a:buFont typeface="Arial" panose="020B0604020202020204" pitchFamily="34" charset="0"/>
              <a:buChar char="•"/>
            </a:pPr>
            <a:r>
              <a:rPr lang="tr-TR" sz="2400" dirty="0"/>
              <a:t>Bir çalışanın yalnızca bir pozisyonu olur ve bir pozisyon birçok çalışana ait olabilir.</a:t>
            </a:r>
          </a:p>
          <a:p>
            <a:pPr marL="285750" lvl="0" indent="-285750">
              <a:buFont typeface="Arial" panose="020B0604020202020204" pitchFamily="34" charset="0"/>
              <a:buChar char="•"/>
            </a:pPr>
            <a:r>
              <a:rPr lang="tr-TR" sz="2400" dirty="0"/>
              <a:t>Her çalışanın en az bir adres bilgisi olmak zorundadır. Bir adres birçok çalışana ait olabilir.</a:t>
            </a:r>
          </a:p>
          <a:p>
            <a:pPr marL="285750" lvl="0" indent="-285750">
              <a:buFont typeface="Arial" panose="020B0604020202020204" pitchFamily="34" charset="0"/>
              <a:buChar char="•"/>
            </a:pPr>
            <a:r>
              <a:rPr lang="tr-TR" sz="2400" dirty="0"/>
              <a:t>Her adresin yalnızca bir ülkede bulunması gerekir. Ülkeler birçok adresi barındırabilir veya hiçbir adresi barındırmayabilir.</a:t>
            </a:r>
          </a:p>
          <a:p>
            <a:pPr marL="285750" lvl="0" indent="-285750">
              <a:buFont typeface="Arial" panose="020B0604020202020204" pitchFamily="34" charset="0"/>
              <a:buChar char="•"/>
            </a:pPr>
            <a:r>
              <a:rPr lang="tr-TR" sz="2400" dirty="0"/>
              <a:t>Her ülke birçok il barındırabilirken bir il yalnızca bir ülkede olmalıdır.</a:t>
            </a:r>
          </a:p>
          <a:p>
            <a:pPr marL="285750" lvl="0" indent="-285750">
              <a:buFont typeface="Arial" panose="020B0604020202020204" pitchFamily="34" charset="0"/>
              <a:buChar char="•"/>
            </a:pPr>
            <a:r>
              <a:rPr lang="tr-TR" sz="2400" dirty="0"/>
              <a:t>Her il birçok ilçe barındırabilirken her ilçe isim benzerliklerinden dolayı birçok ilde de olabilir ya da hiç olmayabilir.</a:t>
            </a:r>
          </a:p>
          <a:p>
            <a:pPr marL="285750" lvl="0" indent="-285750">
              <a:buFont typeface="Arial" panose="020B0604020202020204" pitchFamily="34" charset="0"/>
              <a:buChar char="•"/>
            </a:pPr>
            <a:r>
              <a:rPr lang="tr-TR" sz="2400" dirty="0"/>
              <a:t>Her markette en az bir çalışan olmalıdır. Her çalışan yalnızca bir markette çalışmalıdır.</a:t>
            </a:r>
          </a:p>
          <a:p>
            <a:pPr marL="285750" lvl="0" indent="-285750">
              <a:buFont typeface="Arial" panose="020B0604020202020204" pitchFamily="34" charset="0"/>
              <a:buChar char="•"/>
            </a:pPr>
            <a:r>
              <a:rPr lang="tr-TR" sz="2400" dirty="0"/>
              <a:t>Her salon birçok koltuktan oluşurken bir koltuk yalnızca bir salona ait olabilir.</a:t>
            </a:r>
          </a:p>
          <a:p>
            <a:pPr marL="285750" lvl="0" indent="-285750">
              <a:buFont typeface="Arial" panose="020B0604020202020204" pitchFamily="34" charset="0"/>
              <a:buChar char="•"/>
            </a:pPr>
            <a:r>
              <a:rPr lang="tr-TR" sz="2400" dirty="0"/>
              <a:t>Bir müşteri birçok ödeme yapabilir ve bir ödeme birçok müşteriye ait olabilir.</a:t>
            </a:r>
          </a:p>
        </p:txBody>
      </p:sp>
      <p:sp>
        <p:nvSpPr>
          <p:cNvPr id="7" name="Text Placeholder 13">
            <a:extLst>
              <a:ext uri="{FF2B5EF4-FFF2-40B4-BE49-F238E27FC236}">
                <a16:creationId xmlns:a16="http://schemas.microsoft.com/office/drawing/2014/main" id="{45661CEE-E261-49A3-8F5C-73DE99A4177D}"/>
              </a:ext>
            </a:extLst>
          </p:cNvPr>
          <p:cNvSpPr txBox="1">
            <a:spLocks/>
          </p:cNvSpPr>
          <p:nvPr/>
        </p:nvSpPr>
        <p:spPr>
          <a:xfrm>
            <a:off x="92765" y="162432"/>
            <a:ext cx="12006470" cy="56643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tr-TR" sz="4000" b="1" dirty="0">
                <a:solidFill>
                  <a:schemeClr val="tx1">
                    <a:lumMod val="75000"/>
                    <a:lumOff val="25000"/>
                  </a:schemeClr>
                </a:solidFill>
                <a:latin typeface="+mj-lt"/>
                <a:cs typeface="Arial" pitchFamily="34" charset="0"/>
              </a:rPr>
              <a:t>İş Kuralları</a:t>
            </a:r>
            <a:endParaRPr lang="en-US" altLang="ko-KR" sz="4000" b="1" dirty="0">
              <a:solidFill>
                <a:schemeClr val="tx1">
                  <a:lumMod val="75000"/>
                  <a:lumOff val="25000"/>
                </a:schemeClr>
              </a:solidFill>
              <a:latin typeface="+mj-lt"/>
              <a:cs typeface="Arial" pitchFamily="34" charset="0"/>
            </a:endParaRPr>
          </a:p>
        </p:txBody>
      </p:sp>
    </p:spTree>
    <p:extLst>
      <p:ext uri="{BB962C8B-B14F-4D97-AF65-F5344CB8AC3E}">
        <p14:creationId xmlns:p14="http://schemas.microsoft.com/office/powerpoint/2010/main" val="3080693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85375FB1-8EC3-4FEC-9BE7-8B2CCB9FC562}"/>
              </a:ext>
            </a:extLst>
          </p:cNvPr>
          <p:cNvSpPr/>
          <p:nvPr/>
        </p:nvSpPr>
        <p:spPr>
          <a:xfrm>
            <a:off x="8353501" y="952905"/>
            <a:ext cx="3414426" cy="4604800"/>
          </a:xfrm>
          <a:prstGeom prst="rect">
            <a:avLst/>
          </a:prstGeom>
          <a:solidFill>
            <a:srgbClr val="4E29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tr-TR" sz="1600" dirty="0">
                <a:latin typeface="Californian FB" panose="0207040306080B030204" pitchFamily="18" charset="0"/>
              </a:rPr>
              <a:t>Bu sayfa çalışanların pozisyonları ekleme sayfasıdır. Yönetici istediği gibi sisteme yeni bir pozisyon ekleyebilir ya da değiştirebilmektedir. Çalışan pozisyonları çalışanların daha kolay filtrelenmesi için yapılmıştır. Sistem ise otomatik olarak bu pozisyona bir ID atayıp veri tabanında kaydedecektir. Bunun dışında yönetici tekrardan geri gitmesi için buton vardır.</a:t>
            </a:r>
          </a:p>
        </p:txBody>
      </p:sp>
      <p:pic>
        <p:nvPicPr>
          <p:cNvPr id="3" name="Resim 2" descr="ekran görüntüsü içeren bir resim&#10;&#10;Açıklama otomatik olarak oluşturuldu">
            <a:extLst>
              <a:ext uri="{FF2B5EF4-FFF2-40B4-BE49-F238E27FC236}">
                <a16:creationId xmlns:a16="http://schemas.microsoft.com/office/drawing/2014/main" id="{F925788C-87B4-4BBA-9C01-9174B7B2D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073" y="802690"/>
            <a:ext cx="7363567" cy="4987821"/>
          </a:xfrm>
          <a:prstGeom prst="rect">
            <a:avLst/>
          </a:prstGeom>
        </p:spPr>
      </p:pic>
    </p:spTree>
    <p:extLst>
      <p:ext uri="{BB962C8B-B14F-4D97-AF65-F5344CB8AC3E}">
        <p14:creationId xmlns:p14="http://schemas.microsoft.com/office/powerpoint/2010/main" val="2107332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85375FB1-8EC3-4FEC-9BE7-8B2CCB9FC562}"/>
              </a:ext>
            </a:extLst>
          </p:cNvPr>
          <p:cNvSpPr/>
          <p:nvPr/>
        </p:nvSpPr>
        <p:spPr>
          <a:xfrm>
            <a:off x="8353501" y="952905"/>
            <a:ext cx="3414426" cy="4604800"/>
          </a:xfrm>
          <a:prstGeom prst="rect">
            <a:avLst/>
          </a:prstGeom>
          <a:solidFill>
            <a:srgbClr val="AF6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tr-TR" sz="1600" dirty="0">
                <a:latin typeface="Californian FB" panose="0207040306080B030204" pitchFamily="18" charset="0"/>
              </a:rPr>
              <a:t>Bu sayfa yeni bir çalışan ekleme sayfasıdır. Yönetici istediği gibi sisteme yeni bir çalışan ekleyebilir ya da çıkarabilir. Sistem ise otomatik olarak bu çalışana bir ID atayıp veri tabanında kaydedecektir. Bunun dışında yönetici tekrardan geri gitmesi için buton vardır.</a:t>
            </a:r>
          </a:p>
        </p:txBody>
      </p:sp>
      <p:pic>
        <p:nvPicPr>
          <p:cNvPr id="4" name="Resim 3" descr="iç mekan, ekran, ekran görüntüsü, raf içeren bir resim&#10;&#10;Açıklama otomatik olarak oluşturuldu">
            <a:extLst>
              <a:ext uri="{FF2B5EF4-FFF2-40B4-BE49-F238E27FC236}">
                <a16:creationId xmlns:a16="http://schemas.microsoft.com/office/drawing/2014/main" id="{110BE8ED-FD8A-4CD4-B7A9-678A445310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97" y="1074824"/>
            <a:ext cx="8061563" cy="4286627"/>
          </a:xfrm>
          <a:prstGeom prst="rect">
            <a:avLst/>
          </a:prstGeom>
        </p:spPr>
      </p:pic>
    </p:spTree>
    <p:extLst>
      <p:ext uri="{BB962C8B-B14F-4D97-AF65-F5344CB8AC3E}">
        <p14:creationId xmlns:p14="http://schemas.microsoft.com/office/powerpoint/2010/main" val="310663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85375FB1-8EC3-4FEC-9BE7-8B2CCB9FC562}"/>
              </a:ext>
            </a:extLst>
          </p:cNvPr>
          <p:cNvSpPr/>
          <p:nvPr/>
        </p:nvSpPr>
        <p:spPr>
          <a:xfrm>
            <a:off x="8353501" y="952905"/>
            <a:ext cx="3414426" cy="4604800"/>
          </a:xfrm>
          <a:prstGeom prst="rect">
            <a:avLst/>
          </a:prstGeom>
          <a:solidFill>
            <a:srgbClr val="CA7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tr-TR" sz="1600" dirty="0">
                <a:latin typeface="Californian FB" panose="0207040306080B030204" pitchFamily="18" charset="0"/>
              </a:rPr>
              <a:t>Bu sayfa yeni bir  dil ekleme sayfasıdır. Yönetici istediği gibi sisteme yeni bir dil ekleyebilir ya da çıkarabilir. Bu dil bilgisi ise filmleri sınıflandırmak için ayırt edici bir özellik olarak kullanılacaktır. Sistem ise otomatik olarak bu eklenen dile bir ID atayıp veri tabanında kaydedecektir. Bunun dışında yönetici tekrardan geri gitmesi için buton vardır.</a:t>
            </a:r>
          </a:p>
        </p:txBody>
      </p:sp>
      <p:pic>
        <p:nvPicPr>
          <p:cNvPr id="3" name="Resim 2" descr="ekran görüntüsü, bilgisayar, oturma, dizüstü içeren bir resim&#10;&#10;Açıklama otomatik olarak oluşturuldu">
            <a:extLst>
              <a:ext uri="{FF2B5EF4-FFF2-40B4-BE49-F238E27FC236}">
                <a16:creationId xmlns:a16="http://schemas.microsoft.com/office/drawing/2014/main" id="{9BBA7663-EE92-46EB-9E82-879D50C2E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522" y="952905"/>
            <a:ext cx="7486117" cy="4686238"/>
          </a:xfrm>
          <a:prstGeom prst="rect">
            <a:avLst/>
          </a:prstGeom>
        </p:spPr>
      </p:pic>
    </p:spTree>
    <p:extLst>
      <p:ext uri="{BB962C8B-B14F-4D97-AF65-F5344CB8AC3E}">
        <p14:creationId xmlns:p14="http://schemas.microsoft.com/office/powerpoint/2010/main" val="1722466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a:extLst>
              <a:ext uri="{FF2B5EF4-FFF2-40B4-BE49-F238E27FC236}">
                <a16:creationId xmlns:a16="http://schemas.microsoft.com/office/drawing/2014/main" id="{1DFEFD64-104C-49D4-9ADD-ACE0A146FEA8}"/>
              </a:ext>
            </a:extLst>
          </p:cNvPr>
          <p:cNvSpPr/>
          <p:nvPr/>
        </p:nvSpPr>
        <p:spPr>
          <a:xfrm>
            <a:off x="2240280" y="1325880"/>
            <a:ext cx="7787640" cy="3550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T</a:t>
            </a:r>
            <a:r>
              <a:rPr lang="tr-TR" sz="4800" dirty="0" err="1"/>
              <a:t>eşekkürler</a:t>
            </a:r>
            <a:endParaRPr lang="tr-TR" sz="4800" dirty="0"/>
          </a:p>
          <a:p>
            <a:pPr algn="ctr"/>
            <a:r>
              <a:rPr lang="en-US" sz="2000" dirty="0"/>
              <a:t>m</a:t>
            </a:r>
            <a:r>
              <a:rPr lang="tr-TR" sz="2000" dirty="0" err="1"/>
              <a:t>ustafa.aru</a:t>
            </a:r>
            <a:r>
              <a:rPr lang="en-US" sz="2000" dirty="0"/>
              <a:t>@std.izu.edu.tr</a:t>
            </a:r>
          </a:p>
          <a:p>
            <a:pPr algn="ctr"/>
            <a:endParaRPr lang="tr-TR" sz="2000" dirty="0"/>
          </a:p>
        </p:txBody>
      </p:sp>
    </p:spTree>
    <p:extLst>
      <p:ext uri="{BB962C8B-B14F-4D97-AF65-F5344CB8AC3E}">
        <p14:creationId xmlns:p14="http://schemas.microsoft.com/office/powerpoint/2010/main" val="2882932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C73028D8-EDDC-485B-AA57-F79007FBD9D8}"/>
              </a:ext>
            </a:extLst>
          </p:cNvPr>
          <p:cNvSpPr txBox="1"/>
          <p:nvPr/>
        </p:nvSpPr>
        <p:spPr>
          <a:xfrm>
            <a:off x="0" y="917555"/>
            <a:ext cx="12192000" cy="6001643"/>
          </a:xfrm>
          <a:prstGeom prst="rect">
            <a:avLst/>
          </a:prstGeom>
          <a:noFill/>
        </p:spPr>
        <p:txBody>
          <a:bodyPr wrap="square" rtlCol="0">
            <a:spAutoFit/>
          </a:bodyPr>
          <a:lstStyle/>
          <a:p>
            <a:pPr marL="285750" lvl="0" indent="-285750">
              <a:buFont typeface="Arial" panose="020B0604020202020204" pitchFamily="34" charset="0"/>
              <a:buChar char="•"/>
            </a:pPr>
            <a:r>
              <a:rPr lang="tr-TR" sz="2400" dirty="0"/>
              <a:t>Film bilgileri ödeme tablosunda yer almalıdır. Her ödeme en az bir film içermeliyken her film ödemede bulunmayabilir.</a:t>
            </a:r>
          </a:p>
          <a:p>
            <a:pPr marL="285750" lvl="0" indent="-285750">
              <a:buFont typeface="Arial" panose="020B0604020202020204" pitchFamily="34" charset="0"/>
              <a:buChar char="•"/>
            </a:pPr>
            <a:r>
              <a:rPr lang="tr-TR" sz="2400" dirty="0"/>
              <a:t>Her ödeme en az bir kasa tarafından yapılır. Her kasa birçok ödeme yapabilmelidir.</a:t>
            </a:r>
          </a:p>
          <a:p>
            <a:pPr marL="285750" lvl="0" indent="-285750">
              <a:buFont typeface="Arial" panose="020B0604020202020204" pitchFamily="34" charset="0"/>
              <a:buChar char="•"/>
            </a:pPr>
            <a:r>
              <a:rPr lang="tr-TR" sz="2400" dirty="0"/>
              <a:t>Her ödeme en az bir salon bulundurmalıdır. Her salon birçok ödemede olabilir.</a:t>
            </a:r>
          </a:p>
          <a:p>
            <a:pPr marL="285750" lvl="0" indent="-285750">
              <a:buFont typeface="Arial" panose="020B0604020202020204" pitchFamily="34" charset="0"/>
              <a:buChar char="•"/>
            </a:pPr>
            <a:r>
              <a:rPr lang="tr-TR" sz="2400" dirty="0"/>
              <a:t>Her ödeme en az bir ücret üretmelidir. Her ücret birçok ödemede yer alabilir fakat almak zorunda değildir.</a:t>
            </a:r>
          </a:p>
          <a:p>
            <a:pPr marL="285750" lvl="0" indent="-285750">
              <a:buFont typeface="Arial" panose="020B0604020202020204" pitchFamily="34" charset="0"/>
              <a:buChar char="•"/>
            </a:pPr>
            <a:r>
              <a:rPr lang="tr-TR" sz="2400" dirty="0"/>
              <a:t>Her ücretin en az bir ücret tipi olmak zorundadır fakat her ücret tipi yalnızca bir ücrete aittir.</a:t>
            </a:r>
          </a:p>
          <a:p>
            <a:pPr marL="285750" lvl="0" indent="-285750">
              <a:buFont typeface="Arial" panose="020B0604020202020204" pitchFamily="34" charset="0"/>
              <a:buChar char="•"/>
            </a:pPr>
            <a:r>
              <a:rPr lang="tr-TR" sz="2400" dirty="0"/>
              <a:t>Müşterilerin isim, soy isim, eposta ve telefon numaraları saklanmalıdır. </a:t>
            </a:r>
          </a:p>
          <a:p>
            <a:pPr marL="285750" lvl="0" indent="-285750">
              <a:buFont typeface="Arial" panose="020B0604020202020204" pitchFamily="34" charset="0"/>
              <a:buChar char="•"/>
            </a:pPr>
            <a:r>
              <a:rPr lang="tr-TR" sz="2400" dirty="0"/>
              <a:t>Kasa bilgilerinin içerisinde kasa çalışan kişisi bilinmelidir.</a:t>
            </a:r>
          </a:p>
          <a:p>
            <a:pPr marL="285750" lvl="0" indent="-285750">
              <a:buFont typeface="Arial" panose="020B0604020202020204" pitchFamily="34" charset="0"/>
              <a:buChar char="•"/>
            </a:pPr>
            <a:r>
              <a:rPr lang="tr-TR" sz="2400" dirty="0"/>
              <a:t>Çalışan bilgileri içerisinde çalışanın ismi, soy ismi, işe alınma tarihi, cinsiyeti, adresi ve pozisyonu bulunmalıdır.</a:t>
            </a:r>
          </a:p>
          <a:p>
            <a:pPr marL="285750" lvl="0" indent="-285750">
              <a:buFont typeface="Arial" panose="020B0604020202020204" pitchFamily="34" charset="0"/>
              <a:buChar char="•"/>
            </a:pPr>
            <a:r>
              <a:rPr lang="tr-TR" sz="2400" dirty="0"/>
              <a:t>Film yönetmenlerinin isim ve soy isim bilgileri bulunmalıdır.</a:t>
            </a:r>
          </a:p>
          <a:p>
            <a:pPr marL="285750" lvl="0" indent="-285750">
              <a:buFont typeface="Arial" panose="020B0604020202020204" pitchFamily="34" charset="0"/>
              <a:buChar char="•"/>
            </a:pPr>
            <a:r>
              <a:rPr lang="tr-TR" sz="2400" dirty="0"/>
              <a:t>Ücret tipleri mevcut olmalıdır. Müşteri ücret öderken bu tiplerden yararlanmalıdır.</a:t>
            </a:r>
          </a:p>
          <a:p>
            <a:pPr marL="285750" lvl="0" indent="-285750">
              <a:buFont typeface="Arial" panose="020B0604020202020204" pitchFamily="34" charset="0"/>
              <a:buChar char="•"/>
            </a:pPr>
            <a:r>
              <a:rPr lang="tr-TR" sz="2400" dirty="0"/>
              <a:t>Salonların ismi, bulunduğu katı, kapasitesi ve koltuklar gibi bilgiler bulunmalıdır.</a:t>
            </a:r>
          </a:p>
          <a:p>
            <a:pPr marL="285750" lvl="0" indent="-285750">
              <a:buFont typeface="Arial" panose="020B0604020202020204" pitchFamily="34" charset="0"/>
              <a:buChar char="•"/>
            </a:pPr>
            <a:r>
              <a:rPr lang="tr-TR" sz="2400" dirty="0"/>
              <a:t>Filmlerin çıkış tarihi, ismi, puanlaması, uzunluğu gibi bilgiler tutulmalıdır. </a:t>
            </a:r>
          </a:p>
        </p:txBody>
      </p:sp>
      <p:sp>
        <p:nvSpPr>
          <p:cNvPr id="7" name="Text Placeholder 13">
            <a:extLst>
              <a:ext uri="{FF2B5EF4-FFF2-40B4-BE49-F238E27FC236}">
                <a16:creationId xmlns:a16="http://schemas.microsoft.com/office/drawing/2014/main" id="{13764DFF-5DF5-47F3-B893-9A371502816C}"/>
              </a:ext>
            </a:extLst>
          </p:cNvPr>
          <p:cNvSpPr txBox="1">
            <a:spLocks/>
          </p:cNvSpPr>
          <p:nvPr/>
        </p:nvSpPr>
        <p:spPr>
          <a:xfrm>
            <a:off x="92765" y="162432"/>
            <a:ext cx="12006470" cy="56643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tr-TR" sz="4000" b="1" dirty="0">
                <a:solidFill>
                  <a:schemeClr val="tx1">
                    <a:lumMod val="75000"/>
                    <a:lumOff val="25000"/>
                  </a:schemeClr>
                </a:solidFill>
                <a:latin typeface="+mj-lt"/>
                <a:cs typeface="Arial" pitchFamily="34" charset="0"/>
              </a:rPr>
              <a:t>İş Kuralları</a:t>
            </a:r>
            <a:endParaRPr lang="en-US" altLang="ko-KR" sz="4000" b="1" dirty="0">
              <a:solidFill>
                <a:schemeClr val="tx1">
                  <a:lumMod val="75000"/>
                  <a:lumOff val="25000"/>
                </a:schemeClr>
              </a:solidFill>
              <a:latin typeface="+mj-lt"/>
              <a:cs typeface="Arial" pitchFamily="34" charset="0"/>
            </a:endParaRPr>
          </a:p>
        </p:txBody>
      </p:sp>
    </p:spTree>
    <p:extLst>
      <p:ext uri="{BB962C8B-B14F-4D97-AF65-F5344CB8AC3E}">
        <p14:creationId xmlns:p14="http://schemas.microsoft.com/office/powerpoint/2010/main" val="812870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5045FC1A-BA97-4202-A540-1F3F77458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2463" y="-31644"/>
            <a:ext cx="7729534" cy="7169145"/>
          </a:xfrm>
          <a:prstGeom prst="rect">
            <a:avLst/>
          </a:prstGeom>
        </p:spPr>
      </p:pic>
      <p:sp>
        <p:nvSpPr>
          <p:cNvPr id="13" name="Rectangle 12">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3">
            <a:extLst>
              <a:ext uri="{FF2B5EF4-FFF2-40B4-BE49-F238E27FC236}">
                <a16:creationId xmlns:a16="http://schemas.microsoft.com/office/drawing/2014/main" id="{13764DFF-5DF5-47F3-B893-9A371502816C}"/>
              </a:ext>
            </a:extLst>
          </p:cNvPr>
          <p:cNvSpPr txBox="1">
            <a:spLocks/>
          </p:cNvSpPr>
          <p:nvPr/>
        </p:nvSpPr>
        <p:spPr>
          <a:xfrm>
            <a:off x="674237" y="914400"/>
            <a:ext cx="3657600" cy="2887579"/>
          </a:xfrm>
          <a:prstGeom prst="rect">
            <a:avLst/>
          </a:prstGeom>
        </p:spPr>
        <p:txBody>
          <a:bodyPr vert="horz" lIns="91440" tIns="45720" rIns="91440" bIns="45720" rtlCol="0" anchor="b">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latinLnBrk="0">
              <a:lnSpc>
                <a:spcPct val="90000"/>
              </a:lnSpc>
              <a:spcBef>
                <a:spcPct val="0"/>
              </a:spcBef>
              <a:spcAft>
                <a:spcPts val="600"/>
              </a:spcAft>
              <a:buNone/>
            </a:pPr>
            <a:r>
              <a:rPr lang="en-US" sz="4800" b="1" kern="1200" dirty="0" err="1">
                <a:solidFill>
                  <a:srgbClr val="FFFFFF"/>
                </a:solidFill>
                <a:latin typeface="+mj-lt"/>
                <a:ea typeface="+mj-ea"/>
                <a:cs typeface="+mj-cs"/>
              </a:rPr>
              <a:t>Kavramsal</a:t>
            </a:r>
            <a:r>
              <a:rPr lang="en-US" sz="4800" b="1" kern="1200" dirty="0">
                <a:solidFill>
                  <a:srgbClr val="FFFFFF"/>
                </a:solidFill>
                <a:latin typeface="+mj-lt"/>
                <a:ea typeface="+mj-ea"/>
                <a:cs typeface="+mj-cs"/>
              </a:rPr>
              <a:t> Model</a:t>
            </a:r>
            <a:endParaRPr lang="en-US" altLang="ko-KR" sz="4800" b="1" kern="1200" dirty="0">
              <a:solidFill>
                <a:srgbClr val="FFFFFF"/>
              </a:solidFill>
              <a:latin typeface="+mj-lt"/>
              <a:ea typeface="+mj-ea"/>
              <a:cs typeface="+mj-cs"/>
            </a:endParaRPr>
          </a:p>
        </p:txBody>
      </p:sp>
      <p:cxnSp>
        <p:nvCxnSpPr>
          <p:cNvPr id="15" name="Straight Connector 14">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64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C73028D8-EDDC-485B-AA57-F79007FBD9D8}"/>
              </a:ext>
            </a:extLst>
          </p:cNvPr>
          <p:cNvSpPr txBox="1"/>
          <p:nvPr/>
        </p:nvSpPr>
        <p:spPr>
          <a:xfrm>
            <a:off x="0" y="685326"/>
            <a:ext cx="12192000" cy="6217087"/>
          </a:xfrm>
          <a:prstGeom prst="rect">
            <a:avLst/>
          </a:prstGeom>
          <a:noFill/>
        </p:spPr>
        <p:txBody>
          <a:bodyPr wrap="square" rtlCol="0">
            <a:spAutoFit/>
          </a:bodyPr>
          <a:lstStyle/>
          <a:p>
            <a:pPr marL="457200" lvl="0" indent="-457200">
              <a:buFont typeface="+mj-lt"/>
              <a:buAutoNum type="arabicPeriod"/>
            </a:pPr>
            <a:r>
              <a:rPr lang="tr-TR" sz="2000" b="1" dirty="0"/>
              <a:t>F</a:t>
            </a:r>
            <a:r>
              <a:rPr lang="en-US" sz="2000" b="1" dirty="0" err="1"/>
              <a:t>ilm</a:t>
            </a:r>
            <a:r>
              <a:rPr lang="en-US" sz="2000" dirty="0"/>
              <a:t> </a:t>
            </a:r>
            <a:r>
              <a:rPr lang="tr-TR" sz="2000" dirty="0"/>
              <a:t>(</a:t>
            </a:r>
            <a:r>
              <a:rPr lang="en-US" sz="2000" u="sng" dirty="0"/>
              <a:t>Film</a:t>
            </a:r>
            <a:r>
              <a:rPr lang="tr-TR" sz="2000" u="sng" dirty="0" err="1"/>
              <a:t>ID:int</a:t>
            </a:r>
            <a:r>
              <a:rPr lang="tr-TR" sz="2000" dirty="0"/>
              <a:t>,</a:t>
            </a:r>
            <a:r>
              <a:rPr lang="en-US" sz="2000" dirty="0"/>
              <a:t> </a:t>
            </a:r>
            <a:r>
              <a:rPr lang="en-US" sz="2000" u="sng" dirty="0" err="1"/>
              <a:t>TypeID:int</a:t>
            </a:r>
            <a:r>
              <a:rPr lang="en-US" sz="2000" dirty="0"/>
              <a:t>, </a:t>
            </a:r>
            <a:r>
              <a:rPr lang="en-US" sz="2000" u="sng" dirty="0" err="1"/>
              <a:t>LanguageID:int</a:t>
            </a:r>
            <a:r>
              <a:rPr lang="en-US" sz="2000" dirty="0"/>
              <a:t>, </a:t>
            </a:r>
            <a:r>
              <a:rPr lang="en-US" sz="2000" u="sng" dirty="0" err="1"/>
              <a:t>DirectorID:int</a:t>
            </a:r>
            <a:r>
              <a:rPr lang="en-US" sz="2000" dirty="0"/>
              <a:t>, </a:t>
            </a:r>
            <a:r>
              <a:rPr lang="en-US" sz="2000" dirty="0" err="1"/>
              <a:t>ReleaseYear:date</a:t>
            </a:r>
            <a:r>
              <a:rPr lang="en-US" sz="2000" dirty="0"/>
              <a:t>, Name: </a:t>
            </a:r>
            <a:r>
              <a:rPr lang="en-US" sz="2000" dirty="0" err="1"/>
              <a:t>nvarchar</a:t>
            </a:r>
            <a:r>
              <a:rPr lang="en-US" sz="2000" dirty="0"/>
              <a:t>(64), </a:t>
            </a:r>
            <a:r>
              <a:rPr lang="en-US" sz="2000" dirty="0" err="1"/>
              <a:t>Description:nvarchar</a:t>
            </a:r>
            <a:r>
              <a:rPr lang="en-US" sz="2000" dirty="0"/>
              <a:t>(128), </a:t>
            </a:r>
            <a:r>
              <a:rPr lang="en-US" sz="2000" dirty="0" err="1"/>
              <a:t>Length:double</a:t>
            </a:r>
            <a:r>
              <a:rPr lang="en-US" sz="2000" dirty="0"/>
              <a:t>, </a:t>
            </a:r>
            <a:r>
              <a:rPr lang="en-US" sz="2000" dirty="0" err="1"/>
              <a:t>Rate:double</a:t>
            </a:r>
            <a:r>
              <a:rPr lang="tr-TR" sz="2000" dirty="0"/>
              <a:t>)</a:t>
            </a:r>
            <a:endParaRPr lang="en-US" sz="2000" dirty="0"/>
          </a:p>
          <a:p>
            <a:pPr marL="457200" indent="-457200">
              <a:buFont typeface="+mj-lt"/>
              <a:buAutoNum type="arabicPeriod"/>
            </a:pPr>
            <a:r>
              <a:rPr lang="en-US" sz="2000" b="1" dirty="0"/>
              <a:t>Salon</a:t>
            </a:r>
            <a:r>
              <a:rPr lang="en-US" sz="2000" dirty="0"/>
              <a:t> </a:t>
            </a:r>
            <a:r>
              <a:rPr lang="tr-TR" sz="2000" dirty="0"/>
              <a:t>(</a:t>
            </a:r>
            <a:r>
              <a:rPr lang="en-US" sz="2000" dirty="0"/>
              <a:t>Salon</a:t>
            </a:r>
            <a:r>
              <a:rPr lang="tr-TR" sz="2000" u="sng" dirty="0" err="1"/>
              <a:t>ID:int</a:t>
            </a:r>
            <a:r>
              <a:rPr lang="tr-TR" sz="2000" dirty="0"/>
              <a:t>,</a:t>
            </a:r>
            <a:r>
              <a:rPr lang="en-US" sz="2000" dirty="0"/>
              <a:t> </a:t>
            </a:r>
            <a:r>
              <a:rPr lang="en-US" sz="2000" u="sng" dirty="0" err="1"/>
              <a:t>SeatID:int</a:t>
            </a:r>
            <a:r>
              <a:rPr lang="en-US" sz="2000" dirty="0"/>
              <a:t>, Name: </a:t>
            </a:r>
            <a:r>
              <a:rPr lang="en-US" sz="2000" dirty="0" err="1"/>
              <a:t>nvarchar</a:t>
            </a:r>
            <a:r>
              <a:rPr lang="en-US" sz="2000" dirty="0"/>
              <a:t>(40), </a:t>
            </a:r>
            <a:r>
              <a:rPr lang="en-US" sz="2000" dirty="0" err="1"/>
              <a:t>Capasity:int</a:t>
            </a:r>
            <a:r>
              <a:rPr lang="en-US" sz="2000" dirty="0"/>
              <a:t>, </a:t>
            </a:r>
            <a:r>
              <a:rPr lang="en-US" sz="2000" dirty="0" err="1"/>
              <a:t>Floor:int</a:t>
            </a:r>
            <a:r>
              <a:rPr lang="tr-TR" sz="2000" dirty="0"/>
              <a:t>)</a:t>
            </a:r>
            <a:endParaRPr lang="en-US" sz="2000" dirty="0"/>
          </a:p>
          <a:p>
            <a:pPr marL="457200" indent="-457200">
              <a:buFont typeface="+mj-lt"/>
              <a:buAutoNum type="arabicPeriod"/>
            </a:pPr>
            <a:r>
              <a:rPr lang="en-US" sz="2000" b="1" dirty="0"/>
              <a:t>Payment</a:t>
            </a:r>
            <a:r>
              <a:rPr lang="en-US" sz="2000" dirty="0"/>
              <a:t> </a:t>
            </a:r>
            <a:r>
              <a:rPr lang="tr-TR" sz="2000" dirty="0"/>
              <a:t>(</a:t>
            </a:r>
            <a:r>
              <a:rPr lang="en-US" sz="2000" u="sng" dirty="0"/>
              <a:t>Payment</a:t>
            </a:r>
            <a:r>
              <a:rPr lang="tr-TR" sz="2000" u="sng" dirty="0" err="1"/>
              <a:t>ID:int</a:t>
            </a:r>
            <a:r>
              <a:rPr lang="tr-TR" sz="2000" dirty="0"/>
              <a:t>,</a:t>
            </a:r>
            <a:r>
              <a:rPr lang="en-US" sz="2000" dirty="0"/>
              <a:t> </a:t>
            </a:r>
            <a:r>
              <a:rPr lang="en-US" sz="2000" u="sng" dirty="0" err="1"/>
              <a:t>FilmID:int</a:t>
            </a:r>
            <a:r>
              <a:rPr lang="en-US" sz="2000" dirty="0"/>
              <a:t>, </a:t>
            </a:r>
            <a:r>
              <a:rPr lang="en-US" sz="2000" u="sng" dirty="0" err="1"/>
              <a:t>CustomerID:int</a:t>
            </a:r>
            <a:r>
              <a:rPr lang="en-US" sz="2000" dirty="0"/>
              <a:t>, </a:t>
            </a:r>
            <a:r>
              <a:rPr lang="en-US" sz="2000" u="sng" dirty="0" err="1"/>
              <a:t>SalonID:int</a:t>
            </a:r>
            <a:r>
              <a:rPr lang="en-US" sz="2000" dirty="0"/>
              <a:t>, </a:t>
            </a:r>
            <a:r>
              <a:rPr lang="en-US" sz="2000" u="sng" dirty="0" err="1"/>
              <a:t>BoxOfficeID:int</a:t>
            </a:r>
            <a:r>
              <a:rPr lang="en-US" sz="2000" dirty="0"/>
              <a:t>, </a:t>
            </a:r>
            <a:r>
              <a:rPr lang="en-US" sz="2000" u="sng" dirty="0" err="1"/>
              <a:t>FeeID:int</a:t>
            </a:r>
            <a:r>
              <a:rPr lang="tr-TR" sz="2000" dirty="0"/>
              <a:t>)</a:t>
            </a:r>
            <a:endParaRPr lang="en-US" sz="2000" dirty="0"/>
          </a:p>
          <a:p>
            <a:pPr marL="457200" indent="-457200">
              <a:buFont typeface="+mj-lt"/>
              <a:buAutoNum type="arabicPeriod"/>
            </a:pPr>
            <a:r>
              <a:rPr lang="en-US" sz="2000" b="1" dirty="0"/>
              <a:t>Customer</a:t>
            </a:r>
            <a:r>
              <a:rPr lang="en-US" sz="2000" dirty="0"/>
              <a:t> </a:t>
            </a:r>
            <a:r>
              <a:rPr lang="tr-TR" sz="2000" dirty="0"/>
              <a:t>(</a:t>
            </a:r>
            <a:r>
              <a:rPr lang="en-US" sz="2000" u="sng" dirty="0"/>
              <a:t>Customer</a:t>
            </a:r>
            <a:r>
              <a:rPr lang="tr-TR" sz="2000" u="sng" dirty="0" err="1"/>
              <a:t>ID:int</a:t>
            </a:r>
            <a:r>
              <a:rPr lang="tr-TR" sz="2000" dirty="0"/>
              <a:t>,</a:t>
            </a:r>
            <a:r>
              <a:rPr lang="en-US" sz="2000" dirty="0"/>
              <a:t> Name: </a:t>
            </a:r>
            <a:r>
              <a:rPr lang="en-US" sz="2000" dirty="0" err="1"/>
              <a:t>nvarchar</a:t>
            </a:r>
            <a:r>
              <a:rPr lang="en-US" sz="2000" dirty="0"/>
              <a:t>(32), </a:t>
            </a:r>
            <a:r>
              <a:rPr lang="en-US" sz="2000" dirty="0" err="1"/>
              <a:t>Surname:nvarchar</a:t>
            </a:r>
            <a:r>
              <a:rPr lang="en-US" sz="2000" dirty="0"/>
              <a:t>(32), Email: </a:t>
            </a:r>
            <a:r>
              <a:rPr lang="en-US" sz="2000" dirty="0" err="1"/>
              <a:t>nvarchar</a:t>
            </a:r>
            <a:r>
              <a:rPr lang="en-US" sz="2000" dirty="0"/>
              <a:t>(32), </a:t>
            </a:r>
            <a:r>
              <a:rPr lang="en-US" sz="2000" dirty="0" err="1"/>
              <a:t>Phone:nvarchar</a:t>
            </a:r>
            <a:r>
              <a:rPr lang="en-US" sz="2000" dirty="0"/>
              <a:t>(32)</a:t>
            </a:r>
            <a:r>
              <a:rPr lang="tr-TR" sz="2000" dirty="0"/>
              <a:t>)</a:t>
            </a:r>
            <a:endParaRPr lang="en-US" sz="2000" dirty="0"/>
          </a:p>
          <a:p>
            <a:pPr marL="457200" indent="-457200">
              <a:buFont typeface="+mj-lt"/>
              <a:buAutoNum type="arabicPeriod"/>
            </a:pPr>
            <a:r>
              <a:rPr lang="en-US" sz="2000" b="1" dirty="0" err="1"/>
              <a:t>Adress</a:t>
            </a:r>
            <a:r>
              <a:rPr lang="en-US" sz="2000" dirty="0"/>
              <a:t> </a:t>
            </a:r>
            <a:r>
              <a:rPr lang="tr-TR" sz="2000" dirty="0"/>
              <a:t>(</a:t>
            </a:r>
            <a:r>
              <a:rPr lang="en-US" sz="2000" u="sng" dirty="0" err="1"/>
              <a:t>Adress</a:t>
            </a:r>
            <a:r>
              <a:rPr lang="tr-TR" sz="2000" u="sng" dirty="0" err="1"/>
              <a:t>ID:int</a:t>
            </a:r>
            <a:r>
              <a:rPr lang="tr-TR" sz="2000" dirty="0"/>
              <a:t>,</a:t>
            </a:r>
            <a:r>
              <a:rPr lang="en-US" sz="2000" dirty="0"/>
              <a:t> </a:t>
            </a:r>
            <a:r>
              <a:rPr lang="en-US" sz="2000" u="sng" dirty="0" err="1"/>
              <a:t>CountryID:int</a:t>
            </a:r>
            <a:r>
              <a:rPr lang="en-US" sz="2000" dirty="0"/>
              <a:t>, </a:t>
            </a:r>
            <a:r>
              <a:rPr lang="en-US" sz="2000" dirty="0" err="1"/>
              <a:t>StreetName</a:t>
            </a:r>
            <a:r>
              <a:rPr lang="en-US" sz="2000" dirty="0"/>
              <a:t>: </a:t>
            </a:r>
            <a:r>
              <a:rPr lang="en-US" sz="2000" dirty="0" err="1"/>
              <a:t>nvarchar</a:t>
            </a:r>
            <a:r>
              <a:rPr lang="en-US" sz="2000" dirty="0"/>
              <a:t>(32)</a:t>
            </a:r>
            <a:r>
              <a:rPr lang="tr-TR" sz="2000" dirty="0"/>
              <a:t>)</a:t>
            </a:r>
            <a:endParaRPr lang="en-US" sz="2000" dirty="0"/>
          </a:p>
          <a:p>
            <a:pPr marL="457200" indent="-457200">
              <a:buFont typeface="+mj-lt"/>
              <a:buAutoNum type="arabicPeriod"/>
            </a:pPr>
            <a:r>
              <a:rPr lang="en-US" sz="2000" b="1" dirty="0"/>
              <a:t>Country</a:t>
            </a:r>
            <a:r>
              <a:rPr lang="tr-TR" sz="2000" dirty="0"/>
              <a:t>(</a:t>
            </a:r>
            <a:r>
              <a:rPr lang="en-US" sz="2000" u="sng" dirty="0"/>
              <a:t>Country</a:t>
            </a:r>
            <a:r>
              <a:rPr lang="tr-TR" sz="2000" u="sng" dirty="0" err="1"/>
              <a:t>ID:int</a:t>
            </a:r>
            <a:r>
              <a:rPr lang="tr-TR" sz="2000" dirty="0"/>
              <a:t>,</a:t>
            </a:r>
            <a:r>
              <a:rPr lang="en-US" sz="2000" dirty="0"/>
              <a:t> </a:t>
            </a:r>
            <a:r>
              <a:rPr lang="en-US" sz="2000" u="sng" dirty="0" err="1"/>
              <a:t>ProvinceID:int</a:t>
            </a:r>
            <a:r>
              <a:rPr lang="en-US" sz="2000" dirty="0"/>
              <a:t>, Name: </a:t>
            </a:r>
            <a:r>
              <a:rPr lang="en-US" sz="2000" dirty="0" err="1"/>
              <a:t>nvarchar</a:t>
            </a:r>
            <a:r>
              <a:rPr lang="en-US" sz="2000" dirty="0"/>
              <a:t>(32)</a:t>
            </a:r>
            <a:r>
              <a:rPr lang="tr-TR" sz="2000" dirty="0"/>
              <a:t>)</a:t>
            </a:r>
            <a:endParaRPr lang="en-US" sz="2000" dirty="0"/>
          </a:p>
          <a:p>
            <a:pPr marL="457200" indent="-457200">
              <a:buFont typeface="+mj-lt"/>
              <a:buAutoNum type="arabicPeriod"/>
            </a:pPr>
            <a:r>
              <a:rPr lang="en-US" sz="2000" b="1" dirty="0"/>
              <a:t>Province</a:t>
            </a:r>
            <a:r>
              <a:rPr lang="tr-TR" sz="2000" dirty="0"/>
              <a:t>(</a:t>
            </a:r>
            <a:r>
              <a:rPr lang="en-US" sz="2000" u="sng" dirty="0"/>
              <a:t>Province</a:t>
            </a:r>
            <a:r>
              <a:rPr lang="tr-TR" sz="2000" u="sng" dirty="0" err="1"/>
              <a:t>ID:int</a:t>
            </a:r>
            <a:r>
              <a:rPr lang="tr-TR" sz="2000" dirty="0"/>
              <a:t>,</a:t>
            </a:r>
            <a:r>
              <a:rPr lang="en-US" sz="2000" dirty="0"/>
              <a:t> </a:t>
            </a:r>
            <a:r>
              <a:rPr lang="en-US" sz="2000" u="sng" dirty="0" err="1"/>
              <a:t>DistrictID:int</a:t>
            </a:r>
            <a:r>
              <a:rPr lang="en-US" sz="2000" dirty="0"/>
              <a:t>, Name: </a:t>
            </a:r>
            <a:r>
              <a:rPr lang="en-US" sz="2000" dirty="0" err="1"/>
              <a:t>nvarchar</a:t>
            </a:r>
            <a:r>
              <a:rPr lang="en-US" sz="2000" dirty="0"/>
              <a:t>(32)</a:t>
            </a:r>
            <a:r>
              <a:rPr lang="tr-TR" sz="2000" dirty="0"/>
              <a:t>)</a:t>
            </a:r>
            <a:endParaRPr lang="en-US" sz="2000" dirty="0"/>
          </a:p>
          <a:p>
            <a:pPr marL="457200" indent="-457200">
              <a:buFont typeface="+mj-lt"/>
              <a:buAutoNum type="arabicPeriod"/>
            </a:pPr>
            <a:r>
              <a:rPr lang="en-US" sz="2000" b="1" dirty="0"/>
              <a:t>District</a:t>
            </a:r>
            <a:r>
              <a:rPr lang="tr-TR" sz="2000" dirty="0"/>
              <a:t>(</a:t>
            </a:r>
            <a:r>
              <a:rPr lang="en-US" sz="2000" u="sng" dirty="0"/>
              <a:t>District</a:t>
            </a:r>
            <a:r>
              <a:rPr lang="tr-TR" sz="2000" u="sng" dirty="0" err="1"/>
              <a:t>ID:int</a:t>
            </a:r>
            <a:r>
              <a:rPr lang="tr-TR" sz="2000" dirty="0"/>
              <a:t>,</a:t>
            </a:r>
            <a:r>
              <a:rPr lang="en-US" sz="2000" dirty="0"/>
              <a:t> Name: </a:t>
            </a:r>
            <a:r>
              <a:rPr lang="en-US" sz="2000" dirty="0" err="1"/>
              <a:t>nvarchar</a:t>
            </a:r>
            <a:r>
              <a:rPr lang="en-US" sz="2000" dirty="0"/>
              <a:t>(32)</a:t>
            </a:r>
            <a:r>
              <a:rPr lang="tr-TR" sz="2000" dirty="0"/>
              <a:t>)</a:t>
            </a:r>
            <a:endParaRPr lang="en-US" sz="2000" dirty="0"/>
          </a:p>
          <a:p>
            <a:pPr marL="457200" indent="-457200">
              <a:buFont typeface="+mj-lt"/>
              <a:buAutoNum type="arabicPeriod"/>
            </a:pPr>
            <a:r>
              <a:rPr lang="en-US" sz="2000" b="1" dirty="0"/>
              <a:t>Fee</a:t>
            </a:r>
            <a:r>
              <a:rPr lang="tr-TR" sz="2000" dirty="0"/>
              <a:t>(</a:t>
            </a:r>
            <a:r>
              <a:rPr lang="en-US" sz="2000" u="sng" dirty="0"/>
              <a:t>Fee</a:t>
            </a:r>
            <a:r>
              <a:rPr lang="tr-TR" sz="2000" u="sng" dirty="0" err="1"/>
              <a:t>ID:int</a:t>
            </a:r>
            <a:r>
              <a:rPr lang="tr-TR" sz="2000" dirty="0"/>
              <a:t>,</a:t>
            </a:r>
            <a:r>
              <a:rPr lang="en-US" sz="2000" dirty="0"/>
              <a:t> </a:t>
            </a:r>
            <a:r>
              <a:rPr lang="en-US" sz="2000" u="sng" dirty="0" err="1"/>
              <a:t>FeeTypeID:int</a:t>
            </a:r>
            <a:r>
              <a:rPr lang="en-US" sz="2000" dirty="0"/>
              <a:t>, </a:t>
            </a:r>
            <a:r>
              <a:rPr lang="en-US" sz="2000" dirty="0" err="1"/>
              <a:t>CardNo</a:t>
            </a:r>
            <a:r>
              <a:rPr lang="en-US" sz="2000" dirty="0"/>
              <a:t>: </a:t>
            </a:r>
            <a:r>
              <a:rPr lang="en-US" sz="2000" dirty="0" err="1"/>
              <a:t>nvarchar</a:t>
            </a:r>
            <a:r>
              <a:rPr lang="en-US" sz="2000" dirty="0"/>
              <a:t>(32)</a:t>
            </a:r>
            <a:r>
              <a:rPr lang="tr-TR" sz="2000" dirty="0"/>
              <a:t>)</a:t>
            </a:r>
            <a:endParaRPr lang="en-US" sz="2000" dirty="0"/>
          </a:p>
          <a:p>
            <a:pPr marL="457200" indent="-457200">
              <a:buFont typeface="+mj-lt"/>
              <a:buAutoNum type="arabicPeriod"/>
            </a:pPr>
            <a:r>
              <a:rPr lang="en-US" sz="2000" b="1" dirty="0" err="1"/>
              <a:t>FeeType</a:t>
            </a:r>
            <a:r>
              <a:rPr lang="tr-TR" sz="2000" dirty="0"/>
              <a:t>(</a:t>
            </a:r>
            <a:r>
              <a:rPr lang="en-US" sz="2000" u="sng" dirty="0" err="1"/>
              <a:t>FeeType</a:t>
            </a:r>
            <a:r>
              <a:rPr lang="tr-TR" sz="2000" u="sng" dirty="0" err="1"/>
              <a:t>ID:int</a:t>
            </a:r>
            <a:r>
              <a:rPr lang="tr-TR" sz="2000" dirty="0"/>
              <a:t>,</a:t>
            </a:r>
            <a:r>
              <a:rPr lang="en-US" sz="2000" dirty="0"/>
              <a:t> Name: </a:t>
            </a:r>
            <a:r>
              <a:rPr lang="en-US" sz="2000" dirty="0" err="1"/>
              <a:t>nvarchar</a:t>
            </a:r>
            <a:r>
              <a:rPr lang="en-US" sz="2000" dirty="0"/>
              <a:t>(32)</a:t>
            </a:r>
            <a:r>
              <a:rPr lang="tr-TR" sz="2000" dirty="0"/>
              <a:t>)</a:t>
            </a:r>
            <a:endParaRPr lang="en-US" sz="2000" dirty="0"/>
          </a:p>
          <a:p>
            <a:pPr marL="457200" indent="-457200">
              <a:buFont typeface="+mj-lt"/>
              <a:buAutoNum type="arabicPeriod"/>
            </a:pPr>
            <a:r>
              <a:rPr lang="en-US" sz="2000" b="1" dirty="0" err="1"/>
              <a:t>FilmType</a:t>
            </a:r>
            <a:r>
              <a:rPr lang="tr-TR" sz="2000" dirty="0"/>
              <a:t>(</a:t>
            </a:r>
            <a:r>
              <a:rPr lang="en-US" sz="2000" u="sng" dirty="0" err="1"/>
              <a:t>FilmType</a:t>
            </a:r>
            <a:r>
              <a:rPr lang="tr-TR" sz="2000" u="sng" dirty="0" err="1"/>
              <a:t>ID:int</a:t>
            </a:r>
            <a:r>
              <a:rPr lang="en-US" sz="2000" u="sng" dirty="0"/>
              <a:t>,</a:t>
            </a:r>
            <a:r>
              <a:rPr lang="en-US" sz="2000" dirty="0"/>
              <a:t> </a:t>
            </a:r>
            <a:r>
              <a:rPr lang="en-US" sz="2000" dirty="0" err="1"/>
              <a:t>Name:nvarchar</a:t>
            </a:r>
            <a:r>
              <a:rPr lang="en-US" sz="2000" dirty="0"/>
              <a:t>(40)</a:t>
            </a:r>
            <a:r>
              <a:rPr lang="tr-TR" sz="2000" dirty="0"/>
              <a:t>)</a:t>
            </a:r>
            <a:endParaRPr lang="en-US" sz="2000" dirty="0"/>
          </a:p>
          <a:p>
            <a:pPr marL="457200" indent="-457200">
              <a:buFont typeface="+mj-lt"/>
              <a:buAutoNum type="arabicPeriod"/>
            </a:pPr>
            <a:r>
              <a:rPr lang="en-US" sz="2000" b="1" dirty="0"/>
              <a:t>Worker</a:t>
            </a:r>
            <a:r>
              <a:rPr lang="en-US" sz="2000" dirty="0"/>
              <a:t> </a:t>
            </a:r>
            <a:r>
              <a:rPr lang="tr-TR" sz="2000" dirty="0"/>
              <a:t>(</a:t>
            </a:r>
            <a:r>
              <a:rPr lang="en-US" sz="2000" u="sng" dirty="0"/>
              <a:t>Worker</a:t>
            </a:r>
            <a:r>
              <a:rPr lang="tr-TR" sz="2000" u="sng" dirty="0" err="1"/>
              <a:t>ID:int</a:t>
            </a:r>
            <a:r>
              <a:rPr lang="tr-TR" sz="2000" dirty="0"/>
              <a:t>,</a:t>
            </a:r>
            <a:r>
              <a:rPr lang="en-US" sz="2000" dirty="0"/>
              <a:t> </a:t>
            </a:r>
            <a:r>
              <a:rPr lang="en-US" sz="2000" u="sng" dirty="0" err="1"/>
              <a:t>AdressID</a:t>
            </a:r>
            <a:r>
              <a:rPr lang="en-US" sz="2000" u="sng" dirty="0"/>
              <a:t>: int</a:t>
            </a:r>
            <a:r>
              <a:rPr lang="en-US" sz="2000" dirty="0"/>
              <a:t>, </a:t>
            </a:r>
            <a:r>
              <a:rPr lang="en-US" sz="2000" u="sng" dirty="0" err="1"/>
              <a:t>TitleID:int</a:t>
            </a:r>
            <a:r>
              <a:rPr lang="en-US" sz="2000" dirty="0"/>
              <a:t>, </a:t>
            </a:r>
            <a:r>
              <a:rPr lang="en-US" sz="2000" dirty="0" err="1"/>
              <a:t>Name:nvarchar</a:t>
            </a:r>
            <a:r>
              <a:rPr lang="en-US" sz="2000" dirty="0"/>
              <a:t>(32), </a:t>
            </a:r>
            <a:r>
              <a:rPr lang="en-US" sz="2000" dirty="0" err="1"/>
              <a:t>Surname:nvarchar</a:t>
            </a:r>
            <a:r>
              <a:rPr lang="en-US" sz="2000" dirty="0"/>
              <a:t>(32), Email: </a:t>
            </a:r>
            <a:r>
              <a:rPr lang="en-US" sz="2000" dirty="0" err="1"/>
              <a:t>nvarchar</a:t>
            </a:r>
            <a:r>
              <a:rPr lang="en-US" sz="2000" dirty="0"/>
              <a:t>(32), </a:t>
            </a:r>
            <a:r>
              <a:rPr lang="en-US" sz="2000" dirty="0" err="1"/>
              <a:t>Phone:nvarchar</a:t>
            </a:r>
            <a:r>
              <a:rPr lang="en-US" sz="2000" dirty="0"/>
              <a:t>(32), </a:t>
            </a:r>
            <a:r>
              <a:rPr lang="en-US" sz="2000" dirty="0" err="1"/>
              <a:t>StartDate:date</a:t>
            </a:r>
            <a:r>
              <a:rPr lang="tr-TR" sz="2000" dirty="0"/>
              <a:t>)</a:t>
            </a:r>
            <a:endParaRPr lang="en-US" sz="2000" dirty="0"/>
          </a:p>
          <a:p>
            <a:pPr marL="457200" indent="-457200">
              <a:buFont typeface="+mj-lt"/>
              <a:buAutoNum type="arabicPeriod"/>
            </a:pPr>
            <a:r>
              <a:rPr lang="en-US" sz="2000" b="1" dirty="0"/>
              <a:t>Title</a:t>
            </a:r>
            <a:r>
              <a:rPr lang="tr-TR" sz="2000" dirty="0"/>
              <a:t>(</a:t>
            </a:r>
            <a:r>
              <a:rPr lang="en-US" sz="2000" u="sng" dirty="0"/>
              <a:t>Title</a:t>
            </a:r>
            <a:r>
              <a:rPr lang="tr-TR" sz="2000" u="sng" dirty="0" err="1"/>
              <a:t>ID:int</a:t>
            </a:r>
            <a:r>
              <a:rPr lang="en-US" sz="2000" u="sng" dirty="0"/>
              <a:t>,</a:t>
            </a:r>
            <a:r>
              <a:rPr lang="en-US" sz="2000" dirty="0"/>
              <a:t> </a:t>
            </a:r>
            <a:r>
              <a:rPr lang="en-US" sz="2000" dirty="0" err="1"/>
              <a:t>Name:nvarchar</a:t>
            </a:r>
            <a:r>
              <a:rPr lang="en-US" sz="2000" dirty="0"/>
              <a:t>(40)</a:t>
            </a:r>
            <a:r>
              <a:rPr lang="tr-TR" sz="2000" dirty="0"/>
              <a:t>)</a:t>
            </a:r>
            <a:endParaRPr lang="en-US" sz="2000" dirty="0"/>
          </a:p>
          <a:p>
            <a:pPr marL="457200" indent="-457200">
              <a:buFont typeface="+mj-lt"/>
              <a:buAutoNum type="arabicPeriod"/>
            </a:pPr>
            <a:r>
              <a:rPr lang="en-US" sz="2000" b="1" dirty="0" err="1"/>
              <a:t>BoxOffice</a:t>
            </a:r>
            <a:r>
              <a:rPr lang="en-US" sz="2000" dirty="0"/>
              <a:t> </a:t>
            </a:r>
            <a:r>
              <a:rPr lang="tr-TR" sz="2000" dirty="0"/>
              <a:t>(</a:t>
            </a:r>
            <a:r>
              <a:rPr lang="en-US" sz="2000" u="sng" dirty="0" err="1"/>
              <a:t>BoxOffice</a:t>
            </a:r>
            <a:r>
              <a:rPr lang="tr-TR" sz="2000" u="sng" dirty="0" err="1"/>
              <a:t>ID:int</a:t>
            </a:r>
            <a:r>
              <a:rPr lang="tr-TR" sz="2000" dirty="0"/>
              <a:t>,</a:t>
            </a:r>
            <a:r>
              <a:rPr lang="en-US" sz="2000" dirty="0"/>
              <a:t> </a:t>
            </a:r>
            <a:r>
              <a:rPr lang="en-US" sz="2000" u="sng" dirty="0" err="1"/>
              <a:t>WorkerID</a:t>
            </a:r>
            <a:r>
              <a:rPr lang="en-US" sz="2000" u="sng" dirty="0"/>
              <a:t>: int</a:t>
            </a:r>
            <a:r>
              <a:rPr lang="en-US" sz="2000" dirty="0"/>
              <a:t>, </a:t>
            </a:r>
            <a:r>
              <a:rPr lang="en-US" sz="2000" dirty="0" err="1"/>
              <a:t>Floor:int</a:t>
            </a:r>
            <a:r>
              <a:rPr lang="tr-TR" sz="2000" dirty="0"/>
              <a:t>)</a:t>
            </a:r>
            <a:endParaRPr lang="en-US" sz="2000" dirty="0"/>
          </a:p>
          <a:p>
            <a:pPr marL="457200" indent="-457200">
              <a:buFont typeface="+mj-lt"/>
              <a:buAutoNum type="arabicPeriod"/>
            </a:pPr>
            <a:r>
              <a:rPr lang="en-US" sz="2000" b="1" dirty="0" err="1"/>
              <a:t>FilmLanguage</a:t>
            </a:r>
            <a:r>
              <a:rPr lang="tr-TR" sz="2000" dirty="0"/>
              <a:t>(</a:t>
            </a:r>
            <a:r>
              <a:rPr lang="en-US" sz="2000" u="sng" dirty="0" err="1"/>
              <a:t>FilmLanguage</a:t>
            </a:r>
            <a:r>
              <a:rPr lang="tr-TR" sz="2000" u="sng" dirty="0" err="1"/>
              <a:t>ID:int</a:t>
            </a:r>
            <a:r>
              <a:rPr lang="en-US" sz="2000" u="sng" dirty="0"/>
              <a:t>,</a:t>
            </a:r>
            <a:r>
              <a:rPr lang="en-US" sz="2000" dirty="0"/>
              <a:t> </a:t>
            </a:r>
            <a:r>
              <a:rPr lang="en-US" sz="2000" dirty="0" err="1"/>
              <a:t>Name:nvarchar</a:t>
            </a:r>
            <a:r>
              <a:rPr lang="en-US" sz="2000" dirty="0"/>
              <a:t>(40)</a:t>
            </a:r>
            <a:r>
              <a:rPr lang="tr-TR" sz="2000" dirty="0"/>
              <a:t>)</a:t>
            </a:r>
            <a:endParaRPr lang="en-US" sz="2000" dirty="0"/>
          </a:p>
          <a:p>
            <a:pPr marL="457200" indent="-457200">
              <a:buFont typeface="+mj-lt"/>
              <a:buAutoNum type="arabicPeriod"/>
            </a:pPr>
            <a:r>
              <a:rPr lang="en-US" sz="2000" b="1" dirty="0" err="1"/>
              <a:t>FilmDirector</a:t>
            </a:r>
            <a:r>
              <a:rPr lang="tr-TR" sz="2000" dirty="0"/>
              <a:t>(</a:t>
            </a:r>
            <a:r>
              <a:rPr lang="en-US" sz="2000" u="sng" dirty="0"/>
              <a:t>Director</a:t>
            </a:r>
            <a:r>
              <a:rPr lang="tr-TR" sz="2000" u="sng" dirty="0" err="1"/>
              <a:t>ID:int</a:t>
            </a:r>
            <a:r>
              <a:rPr lang="en-US" sz="2000" u="sng" dirty="0"/>
              <a:t>,</a:t>
            </a:r>
            <a:r>
              <a:rPr lang="en-US" sz="2000" dirty="0"/>
              <a:t> </a:t>
            </a:r>
            <a:r>
              <a:rPr lang="en-US" sz="2000" dirty="0" err="1"/>
              <a:t>Name:nvarchar</a:t>
            </a:r>
            <a:r>
              <a:rPr lang="en-US" sz="2000" dirty="0"/>
              <a:t>(40)</a:t>
            </a:r>
            <a:r>
              <a:rPr lang="tr-TR" sz="2000" dirty="0"/>
              <a:t>)</a:t>
            </a:r>
            <a:endParaRPr lang="en-US" sz="2000" dirty="0"/>
          </a:p>
          <a:p>
            <a:pPr marL="457200" indent="-457200">
              <a:buFont typeface="+mj-lt"/>
              <a:buAutoNum type="arabicPeriod"/>
            </a:pPr>
            <a:r>
              <a:rPr lang="en-US" sz="2000" b="1" dirty="0"/>
              <a:t>Seat</a:t>
            </a:r>
            <a:r>
              <a:rPr lang="en-US" sz="2000" dirty="0"/>
              <a:t> </a:t>
            </a:r>
            <a:r>
              <a:rPr lang="tr-TR" sz="2000" dirty="0"/>
              <a:t>(</a:t>
            </a:r>
            <a:r>
              <a:rPr lang="en-US" sz="2000" u="sng" dirty="0"/>
              <a:t>Seat</a:t>
            </a:r>
            <a:r>
              <a:rPr lang="tr-TR" sz="2000" u="sng" dirty="0" err="1"/>
              <a:t>ID:int</a:t>
            </a:r>
            <a:r>
              <a:rPr lang="tr-TR" sz="2000" dirty="0"/>
              <a:t>)</a:t>
            </a:r>
          </a:p>
        </p:txBody>
      </p:sp>
      <p:sp>
        <p:nvSpPr>
          <p:cNvPr id="7" name="Text Placeholder 13">
            <a:extLst>
              <a:ext uri="{FF2B5EF4-FFF2-40B4-BE49-F238E27FC236}">
                <a16:creationId xmlns:a16="http://schemas.microsoft.com/office/drawing/2014/main" id="{13764DFF-5DF5-47F3-B893-9A371502816C}"/>
              </a:ext>
            </a:extLst>
          </p:cNvPr>
          <p:cNvSpPr txBox="1">
            <a:spLocks/>
          </p:cNvSpPr>
          <p:nvPr/>
        </p:nvSpPr>
        <p:spPr>
          <a:xfrm>
            <a:off x="92765" y="89862"/>
            <a:ext cx="12006470" cy="56643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tr-TR" sz="4000" b="1" dirty="0">
                <a:solidFill>
                  <a:schemeClr val="tx1">
                    <a:lumMod val="75000"/>
                    <a:lumOff val="25000"/>
                  </a:schemeClr>
                </a:solidFill>
                <a:latin typeface="+mj-lt"/>
                <a:cs typeface="Arial" pitchFamily="34" charset="0"/>
              </a:rPr>
              <a:t>Mantıksal Model</a:t>
            </a:r>
            <a:endParaRPr lang="en-US" altLang="ko-KR" sz="4000" b="1" dirty="0">
              <a:solidFill>
                <a:schemeClr val="tx1">
                  <a:lumMod val="75000"/>
                  <a:lumOff val="25000"/>
                </a:schemeClr>
              </a:solidFill>
              <a:latin typeface="+mj-lt"/>
              <a:cs typeface="Arial" pitchFamily="34" charset="0"/>
            </a:endParaRPr>
          </a:p>
        </p:txBody>
      </p:sp>
    </p:spTree>
    <p:extLst>
      <p:ext uri="{BB962C8B-B14F-4D97-AF65-F5344CB8AC3E}">
        <p14:creationId xmlns:p14="http://schemas.microsoft.com/office/powerpoint/2010/main" val="3023267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C73028D8-EDDC-485B-AA57-F79007FBD9D8}"/>
              </a:ext>
            </a:extLst>
          </p:cNvPr>
          <p:cNvSpPr txBox="1"/>
          <p:nvPr/>
        </p:nvSpPr>
        <p:spPr>
          <a:xfrm>
            <a:off x="92766" y="1164298"/>
            <a:ext cx="5457371" cy="904863"/>
          </a:xfrm>
          <a:prstGeom prst="rect">
            <a:avLst/>
          </a:prstGeom>
          <a:noFill/>
        </p:spPr>
        <p:txBody>
          <a:bodyPr wrap="square" rtlCol="0">
            <a:spAutoFit/>
          </a:bodyPr>
          <a:lstStyle/>
          <a:p>
            <a:pPr lvl="0" defTabSz="914400" eaLnBrk="0" fontAlgn="base" hangingPunct="0">
              <a:spcBef>
                <a:spcPct val="30000"/>
              </a:spcBef>
              <a:spcAft>
                <a:spcPct val="0"/>
              </a:spcAft>
            </a:pPr>
            <a:r>
              <a:rPr lang="tr-TR" altLang="tr-TR" sz="1600" b="1" dirty="0">
                <a:solidFill>
                  <a:srgbClr val="AA22FF"/>
                </a:solidFill>
                <a:latin typeface="Arial Unicode MS"/>
              </a:rPr>
              <a:t>CREATE</a:t>
            </a:r>
            <a:r>
              <a:rPr lang="tr-TR" altLang="tr-TR" sz="1600" dirty="0">
                <a:solidFill>
                  <a:srgbClr val="000000"/>
                </a:solidFill>
                <a:latin typeface="Arial Unicode MS"/>
              </a:rPr>
              <a:t> </a:t>
            </a:r>
            <a:r>
              <a:rPr lang="tr-TR" altLang="tr-TR" sz="1600" b="1" dirty="0">
                <a:solidFill>
                  <a:srgbClr val="AA22FF"/>
                </a:solidFill>
                <a:latin typeface="Arial Unicode MS"/>
              </a:rPr>
              <a:t>TABLE</a:t>
            </a:r>
            <a:r>
              <a:rPr lang="tr-TR" altLang="tr-TR" sz="1600" dirty="0">
                <a:solidFill>
                  <a:srgbClr val="000000"/>
                </a:solidFill>
                <a:latin typeface="Arial Unicode MS"/>
              </a:rPr>
              <a:t> [</a:t>
            </a:r>
            <a:r>
              <a:rPr lang="tr-TR" altLang="tr-TR" sz="1600" dirty="0" err="1">
                <a:latin typeface="Arial" panose="020B0604020202020204" pitchFamily="34" charset="0"/>
              </a:rPr>
              <a:t>FilmLanguage</a:t>
            </a:r>
            <a:r>
              <a:rPr lang="tr-TR" altLang="tr-TR" sz="1600" dirty="0">
                <a:solidFill>
                  <a:srgbClr val="000000"/>
                </a:solidFill>
                <a:latin typeface="Arial Unicode MS"/>
              </a:rPr>
              <a:t>] ( [</a:t>
            </a:r>
            <a:r>
              <a:rPr lang="tr-TR" altLang="tr-TR" sz="1600" dirty="0" err="1">
                <a:latin typeface="Arial" panose="020B0604020202020204" pitchFamily="34" charset="0"/>
              </a:rPr>
              <a:t>LanguageID</a:t>
            </a:r>
            <a:r>
              <a:rPr lang="tr-TR" altLang="tr-TR" sz="1600" dirty="0">
                <a:solidFill>
                  <a:srgbClr val="000000"/>
                </a:solidFill>
                <a:latin typeface="Arial Unicode MS"/>
              </a:rPr>
              <a:t>] </a:t>
            </a:r>
            <a:endParaRPr lang="tr-TR" altLang="tr-TR" sz="1600" dirty="0">
              <a:solidFill>
                <a:srgbClr val="AA22FF"/>
              </a:solidFill>
              <a:latin typeface="Arial" panose="020B0604020202020204" pitchFamily="34" charset="0"/>
            </a:endParaRPr>
          </a:p>
          <a:p>
            <a:pPr lvl="0" defTabSz="914400" eaLnBrk="0" fontAlgn="base" hangingPunct="0">
              <a:spcBef>
                <a:spcPct val="30000"/>
              </a:spcBef>
              <a:spcAft>
                <a:spcPct val="0"/>
              </a:spcAft>
            </a:pPr>
            <a:r>
              <a:rPr lang="tr-TR" altLang="tr-TR" sz="1600" dirty="0">
                <a:solidFill>
                  <a:srgbClr val="000000"/>
                </a:solidFill>
                <a:latin typeface="Arial Unicode MS"/>
              </a:rPr>
              <a:t>, [</a:t>
            </a:r>
            <a:r>
              <a:rPr lang="tr-TR" altLang="tr-TR" sz="1600" dirty="0">
                <a:latin typeface="Arial" panose="020B0604020202020204" pitchFamily="34" charset="0"/>
              </a:rPr>
              <a:t>Name</a:t>
            </a:r>
            <a:r>
              <a:rPr lang="tr-TR" altLang="tr-TR" sz="1600" dirty="0">
                <a:solidFill>
                  <a:srgbClr val="000000"/>
                </a:solidFill>
                <a:latin typeface="Arial Unicode MS"/>
              </a:rPr>
              <a:t>] </a:t>
            </a:r>
            <a:r>
              <a:rPr lang="tr-TR" altLang="tr-TR" sz="1600" dirty="0" err="1">
                <a:latin typeface="Arial" panose="020B0604020202020204" pitchFamily="34" charset="0"/>
              </a:rPr>
              <a:t>nvarchar</a:t>
            </a:r>
            <a:r>
              <a:rPr lang="tr-TR" altLang="tr-TR" sz="1600" dirty="0">
                <a:solidFill>
                  <a:srgbClr val="000000"/>
                </a:solidFill>
                <a:latin typeface="Arial Unicode MS"/>
              </a:rPr>
              <a:t>(</a:t>
            </a:r>
            <a:r>
              <a:rPr lang="tr-TR" altLang="tr-TR" sz="1600" dirty="0">
                <a:solidFill>
                  <a:srgbClr val="666666"/>
                </a:solidFill>
                <a:latin typeface="Arial Unicode MS"/>
              </a:rPr>
              <a:t>40</a:t>
            </a:r>
            <a:r>
              <a:rPr lang="tr-TR" altLang="tr-TR" sz="1600" dirty="0">
                <a:solidFill>
                  <a:srgbClr val="000000"/>
                </a:solidFill>
                <a:latin typeface="Arial Unicode MS"/>
              </a:rPr>
              <a:t>), </a:t>
            </a:r>
            <a:r>
              <a:rPr lang="tr-TR" altLang="tr-TR" sz="1600" b="1" dirty="0">
                <a:solidFill>
                  <a:srgbClr val="AA22FF"/>
                </a:solidFill>
                <a:latin typeface="Arial Unicode MS"/>
              </a:rPr>
              <a:t>PRIMARY</a:t>
            </a:r>
            <a:r>
              <a:rPr lang="tr-TR" altLang="tr-TR" sz="1600" dirty="0">
                <a:solidFill>
                  <a:srgbClr val="000000"/>
                </a:solidFill>
                <a:latin typeface="Arial Unicode MS"/>
              </a:rPr>
              <a:t> </a:t>
            </a:r>
            <a:r>
              <a:rPr lang="tr-TR" altLang="tr-TR" sz="1600" b="1" dirty="0">
                <a:solidFill>
                  <a:srgbClr val="AA22FF"/>
                </a:solidFill>
                <a:latin typeface="Arial Unicode MS"/>
              </a:rPr>
              <a:t>KEY</a:t>
            </a:r>
            <a:r>
              <a:rPr lang="tr-TR" altLang="tr-TR" sz="1600" dirty="0">
                <a:solidFill>
                  <a:srgbClr val="000000"/>
                </a:solidFill>
                <a:latin typeface="Arial Unicode MS"/>
              </a:rPr>
              <a:t> ([</a:t>
            </a:r>
            <a:r>
              <a:rPr lang="tr-TR" altLang="tr-TR" sz="1600" dirty="0" err="1">
                <a:latin typeface="Arial" panose="020B0604020202020204" pitchFamily="34" charset="0"/>
              </a:rPr>
              <a:t>LanguageID</a:t>
            </a:r>
            <a:r>
              <a:rPr lang="tr-TR" altLang="tr-TR" sz="1600" dirty="0">
                <a:solidFill>
                  <a:srgbClr val="000000"/>
                </a:solidFill>
                <a:latin typeface="Arial Unicode MS"/>
              </a:rPr>
              <a:t>]) ); </a:t>
            </a:r>
            <a:br>
              <a:rPr lang="tr-TR" altLang="tr-TR" sz="1600" dirty="0"/>
            </a:br>
            <a:endParaRPr lang="tr-TR" altLang="tr-TR" sz="1600" dirty="0">
              <a:latin typeface="Arial" panose="020B0604020202020204" pitchFamily="34" charset="0"/>
            </a:endParaRPr>
          </a:p>
        </p:txBody>
      </p:sp>
      <p:sp>
        <p:nvSpPr>
          <p:cNvPr id="7" name="Text Placeholder 13">
            <a:extLst>
              <a:ext uri="{FF2B5EF4-FFF2-40B4-BE49-F238E27FC236}">
                <a16:creationId xmlns:a16="http://schemas.microsoft.com/office/drawing/2014/main" id="{13764DFF-5DF5-47F3-B893-9A371502816C}"/>
              </a:ext>
            </a:extLst>
          </p:cNvPr>
          <p:cNvSpPr txBox="1">
            <a:spLocks/>
          </p:cNvSpPr>
          <p:nvPr/>
        </p:nvSpPr>
        <p:spPr>
          <a:xfrm>
            <a:off x="92765" y="89862"/>
            <a:ext cx="12006470" cy="56643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sz="4000" b="1" dirty="0" err="1">
                <a:solidFill>
                  <a:schemeClr val="tx1">
                    <a:lumMod val="75000"/>
                    <a:lumOff val="25000"/>
                  </a:schemeClr>
                </a:solidFill>
                <a:latin typeface="+mj-lt"/>
                <a:cs typeface="Arial" pitchFamily="34" charset="0"/>
              </a:rPr>
              <a:t>Tablolar</a:t>
            </a:r>
            <a:r>
              <a:rPr lang="tr-TR" sz="4000" b="1" dirty="0" err="1">
                <a:solidFill>
                  <a:schemeClr val="tx1">
                    <a:lumMod val="75000"/>
                    <a:lumOff val="25000"/>
                  </a:schemeClr>
                </a:solidFill>
                <a:latin typeface="+mj-lt"/>
                <a:cs typeface="Arial" pitchFamily="34" charset="0"/>
              </a:rPr>
              <a:t>ın</a:t>
            </a:r>
            <a:r>
              <a:rPr lang="tr-TR" sz="4000" b="1" dirty="0">
                <a:solidFill>
                  <a:schemeClr val="tx1">
                    <a:lumMod val="75000"/>
                    <a:lumOff val="25000"/>
                  </a:schemeClr>
                </a:solidFill>
                <a:latin typeface="+mj-lt"/>
                <a:cs typeface="Arial" pitchFamily="34" charset="0"/>
              </a:rPr>
              <a:t> Oluşturulması</a:t>
            </a:r>
            <a:endParaRPr lang="en-US" altLang="ko-KR" sz="4000" b="1" dirty="0">
              <a:solidFill>
                <a:schemeClr val="tx1">
                  <a:lumMod val="75000"/>
                  <a:lumOff val="25000"/>
                </a:schemeClr>
              </a:solidFill>
              <a:latin typeface="+mj-lt"/>
              <a:cs typeface="Arial" pitchFamily="34" charset="0"/>
            </a:endParaRPr>
          </a:p>
        </p:txBody>
      </p:sp>
      <p:sp>
        <p:nvSpPr>
          <p:cNvPr id="25" name="Metin kutusu 24">
            <a:extLst>
              <a:ext uri="{FF2B5EF4-FFF2-40B4-BE49-F238E27FC236}">
                <a16:creationId xmlns:a16="http://schemas.microsoft.com/office/drawing/2014/main" id="{BFB4459C-4935-4AC6-8B64-BE117A4849CF}"/>
              </a:ext>
            </a:extLst>
          </p:cNvPr>
          <p:cNvSpPr txBox="1"/>
          <p:nvPr/>
        </p:nvSpPr>
        <p:spPr>
          <a:xfrm>
            <a:off x="92763" y="2274421"/>
            <a:ext cx="5457371" cy="3145476"/>
          </a:xfrm>
          <a:prstGeom prst="rect">
            <a:avLst/>
          </a:prstGeom>
          <a:noFill/>
        </p:spPr>
        <p:txBody>
          <a:bodyPr wrap="square" rtlCol="0">
            <a:spAutoFit/>
          </a:bodyPr>
          <a:lstStyle/>
          <a:p>
            <a:pPr lvl="0" defTabSz="914400" eaLnBrk="0" fontAlgn="base" hangingPunct="0">
              <a:spcBef>
                <a:spcPct val="30000"/>
              </a:spcBef>
              <a:spcAft>
                <a:spcPct val="0"/>
              </a:spcAft>
            </a:pPr>
            <a:r>
              <a:rPr lang="tr-TR" altLang="tr-TR" sz="1600" b="1" dirty="0">
                <a:solidFill>
                  <a:srgbClr val="AA22FF"/>
                </a:solidFill>
                <a:latin typeface="Arial Unicode MS"/>
              </a:rPr>
              <a:t>CREATE</a:t>
            </a:r>
            <a:r>
              <a:rPr lang="tr-TR" altLang="tr-TR" sz="1600" dirty="0">
                <a:solidFill>
                  <a:srgbClr val="000000"/>
                </a:solidFill>
                <a:latin typeface="Arial Unicode MS"/>
              </a:rPr>
              <a:t> </a:t>
            </a:r>
            <a:r>
              <a:rPr lang="tr-TR" altLang="tr-TR" sz="1600" b="1" dirty="0">
                <a:solidFill>
                  <a:srgbClr val="AA22FF"/>
                </a:solidFill>
                <a:latin typeface="Arial Unicode MS"/>
              </a:rPr>
              <a:t>TABLE</a:t>
            </a:r>
            <a:r>
              <a:rPr lang="tr-TR" altLang="tr-TR" sz="1600" dirty="0">
                <a:solidFill>
                  <a:srgbClr val="000000"/>
                </a:solidFill>
                <a:latin typeface="Arial Unicode MS"/>
              </a:rPr>
              <a:t> [</a:t>
            </a:r>
            <a:r>
              <a:rPr lang="tr-TR" altLang="tr-TR" sz="1600" dirty="0" err="1">
                <a:latin typeface="Arial" panose="020B0604020202020204" pitchFamily="34" charset="0"/>
              </a:rPr>
              <a:t>FilmLanguage</a:t>
            </a:r>
            <a:r>
              <a:rPr lang="tr-TR" altLang="tr-TR" sz="1600" dirty="0">
                <a:solidFill>
                  <a:srgbClr val="000000"/>
                </a:solidFill>
                <a:latin typeface="Arial Unicode MS"/>
              </a:rPr>
              <a:t>] ( [</a:t>
            </a:r>
            <a:r>
              <a:rPr lang="tr-TR" altLang="tr-TR" sz="1600" dirty="0" err="1">
                <a:latin typeface="Arial" panose="020B0604020202020204" pitchFamily="34" charset="0"/>
              </a:rPr>
              <a:t>LanguageID</a:t>
            </a:r>
            <a:r>
              <a:rPr lang="tr-TR" altLang="tr-TR" sz="1600" dirty="0">
                <a:solidFill>
                  <a:srgbClr val="000000"/>
                </a:solidFill>
                <a:latin typeface="Arial Unicode MS"/>
              </a:rPr>
              <a:t>] </a:t>
            </a:r>
            <a:endParaRPr lang="tr-TR" altLang="tr-TR" sz="1600" dirty="0">
              <a:solidFill>
                <a:srgbClr val="AA22FF"/>
              </a:solidFill>
              <a:latin typeface="Arial" panose="020B0604020202020204" pitchFamily="34" charset="0"/>
            </a:endParaRPr>
          </a:p>
          <a:p>
            <a:pPr lvl="0" defTabSz="914400" eaLnBrk="0" fontAlgn="base" hangingPunct="0">
              <a:spcBef>
                <a:spcPct val="30000"/>
              </a:spcBef>
              <a:spcAft>
                <a:spcPct val="0"/>
              </a:spcAft>
            </a:pPr>
            <a:r>
              <a:rPr lang="tr-TR" altLang="tr-TR" sz="1600" dirty="0">
                <a:solidFill>
                  <a:srgbClr val="000000"/>
                </a:solidFill>
                <a:latin typeface="Arial Unicode MS"/>
              </a:rPr>
              <a:t>, [</a:t>
            </a:r>
            <a:r>
              <a:rPr lang="tr-TR" altLang="tr-TR" sz="1600" dirty="0">
                <a:latin typeface="Arial" panose="020B0604020202020204" pitchFamily="34" charset="0"/>
              </a:rPr>
              <a:t>Name</a:t>
            </a:r>
            <a:r>
              <a:rPr lang="tr-TR" altLang="tr-TR" sz="1600" dirty="0">
                <a:solidFill>
                  <a:srgbClr val="000000"/>
                </a:solidFill>
                <a:latin typeface="Arial Unicode MS"/>
              </a:rPr>
              <a:t>] </a:t>
            </a:r>
            <a:r>
              <a:rPr lang="tr-TR" altLang="tr-TR" sz="1600" dirty="0" err="1">
                <a:latin typeface="Arial" panose="020B0604020202020204" pitchFamily="34" charset="0"/>
              </a:rPr>
              <a:t>nvarchar</a:t>
            </a:r>
            <a:r>
              <a:rPr lang="tr-TR" altLang="tr-TR" sz="1600" dirty="0">
                <a:solidFill>
                  <a:srgbClr val="000000"/>
                </a:solidFill>
                <a:latin typeface="Arial Unicode MS"/>
              </a:rPr>
              <a:t>(</a:t>
            </a:r>
            <a:r>
              <a:rPr lang="tr-TR" altLang="tr-TR" sz="1600" dirty="0">
                <a:solidFill>
                  <a:srgbClr val="666666"/>
                </a:solidFill>
                <a:latin typeface="Arial Unicode MS"/>
              </a:rPr>
              <a:t>40</a:t>
            </a:r>
            <a:r>
              <a:rPr lang="tr-TR" altLang="tr-TR" sz="1600" dirty="0">
                <a:solidFill>
                  <a:srgbClr val="000000"/>
                </a:solidFill>
                <a:latin typeface="Arial Unicode MS"/>
              </a:rPr>
              <a:t>), </a:t>
            </a:r>
            <a:r>
              <a:rPr lang="tr-TR" altLang="tr-TR" sz="1600" b="1" dirty="0">
                <a:solidFill>
                  <a:srgbClr val="AA22FF"/>
                </a:solidFill>
                <a:latin typeface="Arial Unicode MS"/>
              </a:rPr>
              <a:t>PRIMARY</a:t>
            </a:r>
            <a:r>
              <a:rPr lang="tr-TR" altLang="tr-TR" sz="1600" dirty="0">
                <a:solidFill>
                  <a:srgbClr val="000000"/>
                </a:solidFill>
                <a:latin typeface="Arial Unicode MS"/>
              </a:rPr>
              <a:t> </a:t>
            </a:r>
            <a:r>
              <a:rPr lang="tr-TR" altLang="tr-TR" sz="1600" b="1" dirty="0">
                <a:solidFill>
                  <a:srgbClr val="AA22FF"/>
                </a:solidFill>
                <a:latin typeface="Arial Unicode MS"/>
              </a:rPr>
              <a:t>KEY</a:t>
            </a:r>
            <a:r>
              <a:rPr lang="tr-TR" altLang="tr-TR" sz="1600" dirty="0">
                <a:solidFill>
                  <a:srgbClr val="000000"/>
                </a:solidFill>
                <a:latin typeface="Arial Unicode MS"/>
              </a:rPr>
              <a:t> ([</a:t>
            </a:r>
            <a:r>
              <a:rPr lang="tr-TR" altLang="tr-TR" sz="1600" dirty="0" err="1">
                <a:latin typeface="Arial" panose="020B0604020202020204" pitchFamily="34" charset="0"/>
              </a:rPr>
              <a:t>LanguageID</a:t>
            </a:r>
            <a:r>
              <a:rPr lang="tr-TR" altLang="tr-TR" sz="1600" dirty="0">
                <a:solidFill>
                  <a:srgbClr val="000000"/>
                </a:solidFill>
                <a:latin typeface="Arial Unicode MS"/>
              </a:rPr>
              <a:t>]) ); </a:t>
            </a:r>
            <a:br>
              <a:rPr lang="tr-TR" altLang="tr-TR" sz="1600" dirty="0"/>
            </a:br>
            <a:r>
              <a:rPr lang="tr-TR" altLang="tr-TR" sz="1600" b="1" dirty="0">
                <a:solidFill>
                  <a:srgbClr val="AA22FF"/>
                </a:solidFill>
                <a:latin typeface="Arial Unicode MS"/>
              </a:rPr>
              <a:t>CREATE</a:t>
            </a:r>
            <a:r>
              <a:rPr lang="tr-TR" altLang="tr-TR" sz="1600" dirty="0">
                <a:solidFill>
                  <a:srgbClr val="000000"/>
                </a:solidFill>
                <a:latin typeface="Arial Unicode MS"/>
              </a:rPr>
              <a:t> </a:t>
            </a:r>
            <a:r>
              <a:rPr lang="tr-TR" altLang="tr-TR" sz="1600" b="1" dirty="0">
                <a:solidFill>
                  <a:srgbClr val="AA22FF"/>
                </a:solidFill>
                <a:latin typeface="Arial Unicode MS"/>
              </a:rPr>
              <a:t>TABLE</a:t>
            </a:r>
            <a:r>
              <a:rPr lang="tr-TR" altLang="tr-TR" sz="1600" dirty="0">
                <a:solidFill>
                  <a:srgbClr val="000000"/>
                </a:solidFill>
                <a:latin typeface="Arial Unicode MS"/>
              </a:rPr>
              <a:t> [</a:t>
            </a:r>
            <a:r>
              <a:rPr lang="tr-TR" altLang="tr-TR" sz="1600" dirty="0" err="1">
                <a:latin typeface="Arial" panose="020B0604020202020204" pitchFamily="34" charset="0"/>
              </a:rPr>
              <a:t>Payment</a:t>
            </a:r>
            <a:r>
              <a:rPr lang="tr-TR" altLang="tr-TR" sz="1600" dirty="0">
                <a:solidFill>
                  <a:srgbClr val="000000"/>
                </a:solidFill>
                <a:latin typeface="Arial Unicode MS"/>
              </a:rPr>
              <a:t>] ( [</a:t>
            </a:r>
            <a:r>
              <a:rPr lang="tr-TR" altLang="tr-TR" sz="1600" dirty="0" err="1">
                <a:latin typeface="Arial" panose="020B0604020202020204" pitchFamily="34" charset="0"/>
              </a:rPr>
              <a:t>PaymentID</a:t>
            </a:r>
            <a:r>
              <a:rPr lang="tr-TR" altLang="tr-TR" sz="1600" dirty="0">
                <a:solidFill>
                  <a:srgbClr val="000000"/>
                </a:solidFill>
                <a:latin typeface="Arial Unicode MS"/>
              </a:rPr>
              <a:t>] </a:t>
            </a:r>
            <a:endParaRPr lang="tr-TR" altLang="tr-TR" sz="1600" dirty="0">
              <a:solidFill>
                <a:srgbClr val="AA22FF"/>
              </a:solidFill>
              <a:latin typeface="Arial" panose="020B0604020202020204" pitchFamily="34" charset="0"/>
            </a:endParaRPr>
          </a:p>
          <a:p>
            <a:pPr lvl="0" defTabSz="914400" eaLnBrk="0" fontAlgn="base" hangingPunct="0">
              <a:spcBef>
                <a:spcPct val="30000"/>
              </a:spcBef>
              <a:spcAft>
                <a:spcPct val="0"/>
              </a:spcAft>
            </a:pPr>
            <a:r>
              <a:rPr lang="tr-TR" altLang="tr-TR" sz="1600" dirty="0">
                <a:solidFill>
                  <a:srgbClr val="000000"/>
                </a:solidFill>
                <a:latin typeface="Arial Unicode MS"/>
              </a:rPr>
              <a:t>, [</a:t>
            </a:r>
            <a:r>
              <a:rPr lang="tr-TR" altLang="tr-TR" sz="1600" dirty="0" err="1">
                <a:latin typeface="Arial" panose="020B0604020202020204" pitchFamily="34" charset="0"/>
              </a:rPr>
              <a:t>FilmID</a:t>
            </a:r>
            <a:r>
              <a:rPr lang="tr-TR" altLang="tr-TR" sz="1600" dirty="0">
                <a:solidFill>
                  <a:srgbClr val="000000"/>
                </a:solidFill>
                <a:latin typeface="Arial Unicode MS"/>
              </a:rPr>
              <a:t>] </a:t>
            </a:r>
            <a:endParaRPr lang="tr-TR" altLang="tr-TR" sz="1600" dirty="0">
              <a:solidFill>
                <a:srgbClr val="AA22FF"/>
              </a:solidFill>
              <a:latin typeface="Arial" panose="020B0604020202020204" pitchFamily="34" charset="0"/>
            </a:endParaRPr>
          </a:p>
          <a:p>
            <a:pPr lvl="0" defTabSz="914400" eaLnBrk="0" fontAlgn="base" hangingPunct="0">
              <a:spcBef>
                <a:spcPct val="30000"/>
              </a:spcBef>
              <a:spcAft>
                <a:spcPct val="0"/>
              </a:spcAft>
            </a:pPr>
            <a:r>
              <a:rPr lang="tr-TR" altLang="tr-TR" sz="1600" dirty="0">
                <a:solidFill>
                  <a:srgbClr val="000000"/>
                </a:solidFill>
                <a:latin typeface="Arial Unicode MS"/>
              </a:rPr>
              <a:t>, [</a:t>
            </a:r>
            <a:r>
              <a:rPr lang="tr-TR" altLang="tr-TR" sz="1600" dirty="0" err="1">
                <a:latin typeface="Arial" panose="020B0604020202020204" pitchFamily="34" charset="0"/>
              </a:rPr>
              <a:t>CustomerID</a:t>
            </a:r>
            <a:r>
              <a:rPr lang="tr-TR" altLang="tr-TR" sz="1600" dirty="0">
                <a:solidFill>
                  <a:srgbClr val="000000"/>
                </a:solidFill>
                <a:latin typeface="Arial Unicode MS"/>
              </a:rPr>
              <a:t>] </a:t>
            </a:r>
            <a:endParaRPr lang="tr-TR" altLang="tr-TR" sz="1600" dirty="0">
              <a:solidFill>
                <a:srgbClr val="AA22FF"/>
              </a:solidFill>
              <a:latin typeface="Arial" panose="020B0604020202020204" pitchFamily="34" charset="0"/>
            </a:endParaRPr>
          </a:p>
          <a:p>
            <a:pPr lvl="0" defTabSz="914400" eaLnBrk="0" fontAlgn="base" hangingPunct="0">
              <a:spcBef>
                <a:spcPct val="30000"/>
              </a:spcBef>
              <a:spcAft>
                <a:spcPct val="0"/>
              </a:spcAft>
            </a:pPr>
            <a:r>
              <a:rPr lang="tr-TR" altLang="tr-TR" sz="1600" dirty="0">
                <a:solidFill>
                  <a:srgbClr val="000000"/>
                </a:solidFill>
                <a:latin typeface="Arial Unicode MS"/>
              </a:rPr>
              <a:t>, [</a:t>
            </a:r>
            <a:r>
              <a:rPr lang="tr-TR" altLang="tr-TR" sz="1600" dirty="0" err="1">
                <a:latin typeface="Arial" panose="020B0604020202020204" pitchFamily="34" charset="0"/>
              </a:rPr>
              <a:t>SalonID</a:t>
            </a:r>
            <a:r>
              <a:rPr lang="tr-TR" altLang="tr-TR" sz="1600" dirty="0">
                <a:solidFill>
                  <a:srgbClr val="000000"/>
                </a:solidFill>
                <a:latin typeface="Arial Unicode MS"/>
              </a:rPr>
              <a:t>] </a:t>
            </a:r>
            <a:endParaRPr lang="tr-TR" altLang="tr-TR" sz="1600" dirty="0">
              <a:solidFill>
                <a:srgbClr val="AA22FF"/>
              </a:solidFill>
              <a:latin typeface="Arial" panose="020B0604020202020204" pitchFamily="34" charset="0"/>
            </a:endParaRPr>
          </a:p>
          <a:p>
            <a:pPr lvl="0" defTabSz="914400" eaLnBrk="0" fontAlgn="base" hangingPunct="0">
              <a:spcBef>
                <a:spcPct val="30000"/>
              </a:spcBef>
              <a:spcAft>
                <a:spcPct val="0"/>
              </a:spcAft>
            </a:pPr>
            <a:r>
              <a:rPr lang="tr-TR" altLang="tr-TR" sz="1600" dirty="0">
                <a:solidFill>
                  <a:srgbClr val="000000"/>
                </a:solidFill>
                <a:latin typeface="Arial Unicode MS"/>
              </a:rPr>
              <a:t>, [</a:t>
            </a:r>
            <a:r>
              <a:rPr lang="tr-TR" altLang="tr-TR" sz="1600" dirty="0" err="1">
                <a:latin typeface="Arial" panose="020B0604020202020204" pitchFamily="34" charset="0"/>
              </a:rPr>
              <a:t>BoxOfficeID</a:t>
            </a:r>
            <a:r>
              <a:rPr lang="tr-TR" altLang="tr-TR" sz="1600" dirty="0">
                <a:solidFill>
                  <a:srgbClr val="000000"/>
                </a:solidFill>
                <a:latin typeface="Arial Unicode MS"/>
              </a:rPr>
              <a:t>] </a:t>
            </a:r>
            <a:endParaRPr lang="tr-TR" altLang="tr-TR" sz="1600" dirty="0">
              <a:solidFill>
                <a:srgbClr val="AA22FF"/>
              </a:solidFill>
              <a:latin typeface="Arial" panose="020B0604020202020204" pitchFamily="34" charset="0"/>
            </a:endParaRPr>
          </a:p>
          <a:p>
            <a:pPr lvl="0" defTabSz="914400" eaLnBrk="0" fontAlgn="base" hangingPunct="0">
              <a:spcBef>
                <a:spcPct val="30000"/>
              </a:spcBef>
              <a:spcAft>
                <a:spcPct val="0"/>
              </a:spcAft>
            </a:pPr>
            <a:r>
              <a:rPr lang="tr-TR" altLang="tr-TR" sz="1600" dirty="0">
                <a:solidFill>
                  <a:srgbClr val="000000"/>
                </a:solidFill>
                <a:latin typeface="Arial Unicode MS"/>
              </a:rPr>
              <a:t>, [</a:t>
            </a:r>
            <a:r>
              <a:rPr lang="tr-TR" altLang="tr-TR" sz="1600" dirty="0" err="1">
                <a:latin typeface="Arial" panose="020B0604020202020204" pitchFamily="34" charset="0"/>
              </a:rPr>
              <a:t>FeeID</a:t>
            </a:r>
            <a:r>
              <a:rPr lang="tr-TR" altLang="tr-TR" sz="1600" dirty="0">
                <a:solidFill>
                  <a:srgbClr val="000000"/>
                </a:solidFill>
                <a:latin typeface="Arial Unicode MS"/>
              </a:rPr>
              <a:t>] </a:t>
            </a:r>
            <a:endParaRPr lang="tr-TR" altLang="tr-TR" sz="1600" dirty="0">
              <a:solidFill>
                <a:srgbClr val="AA22FF"/>
              </a:solidFill>
              <a:latin typeface="Arial" panose="020B0604020202020204" pitchFamily="34" charset="0"/>
            </a:endParaRPr>
          </a:p>
          <a:p>
            <a:pPr lvl="0" defTabSz="914400" eaLnBrk="0" fontAlgn="base" hangingPunct="0">
              <a:spcBef>
                <a:spcPct val="30000"/>
              </a:spcBef>
              <a:spcAft>
                <a:spcPct val="0"/>
              </a:spcAft>
            </a:pPr>
            <a:r>
              <a:rPr lang="tr-TR" altLang="tr-TR" sz="1600" dirty="0">
                <a:solidFill>
                  <a:srgbClr val="000000"/>
                </a:solidFill>
                <a:latin typeface="Arial Unicode MS"/>
              </a:rPr>
              <a:t>, </a:t>
            </a:r>
            <a:r>
              <a:rPr lang="tr-TR" altLang="tr-TR" sz="1600" b="1" dirty="0">
                <a:solidFill>
                  <a:srgbClr val="AA22FF"/>
                </a:solidFill>
                <a:latin typeface="Arial Unicode MS"/>
              </a:rPr>
              <a:t>PRIMARY</a:t>
            </a:r>
            <a:r>
              <a:rPr lang="tr-TR" altLang="tr-TR" sz="1600" dirty="0">
                <a:solidFill>
                  <a:srgbClr val="000000"/>
                </a:solidFill>
                <a:latin typeface="Arial Unicode MS"/>
              </a:rPr>
              <a:t> </a:t>
            </a:r>
            <a:r>
              <a:rPr lang="tr-TR" altLang="tr-TR" sz="1600" b="1" dirty="0">
                <a:solidFill>
                  <a:srgbClr val="AA22FF"/>
                </a:solidFill>
                <a:latin typeface="Arial Unicode MS"/>
              </a:rPr>
              <a:t>KEY</a:t>
            </a:r>
            <a:r>
              <a:rPr lang="tr-TR" altLang="tr-TR" sz="1600" dirty="0">
                <a:solidFill>
                  <a:srgbClr val="000000"/>
                </a:solidFill>
                <a:latin typeface="Arial Unicode MS"/>
              </a:rPr>
              <a:t> ([</a:t>
            </a:r>
            <a:r>
              <a:rPr lang="tr-TR" altLang="tr-TR" sz="1600" dirty="0" err="1">
                <a:latin typeface="Arial" panose="020B0604020202020204" pitchFamily="34" charset="0"/>
              </a:rPr>
              <a:t>PaymentID</a:t>
            </a:r>
            <a:r>
              <a:rPr lang="tr-TR" altLang="tr-TR" sz="1600" dirty="0">
                <a:solidFill>
                  <a:srgbClr val="000000"/>
                </a:solidFill>
                <a:latin typeface="Arial Unicode MS"/>
              </a:rPr>
              <a:t>]) );</a:t>
            </a:r>
            <a:r>
              <a:rPr lang="tr-TR" altLang="tr-TR" sz="1600" dirty="0"/>
              <a:t> </a:t>
            </a:r>
            <a:endParaRPr lang="tr-TR" altLang="tr-TR" sz="1600" dirty="0">
              <a:latin typeface="Arial" panose="020B0604020202020204" pitchFamily="34" charset="0"/>
            </a:endParaRPr>
          </a:p>
          <a:p>
            <a:pPr lvl="0" defTabSz="914400" eaLnBrk="0" fontAlgn="base" hangingPunct="0">
              <a:spcBef>
                <a:spcPct val="30000"/>
              </a:spcBef>
              <a:spcAft>
                <a:spcPct val="0"/>
              </a:spcAft>
            </a:pPr>
            <a:endParaRPr lang="tr-TR" altLang="tr-TR" sz="1600" dirty="0">
              <a:latin typeface="Arial" panose="020B0604020202020204" pitchFamily="34" charset="0"/>
            </a:endParaRPr>
          </a:p>
        </p:txBody>
      </p:sp>
      <p:sp>
        <p:nvSpPr>
          <p:cNvPr id="28" name="Rectangle 9">
            <a:extLst>
              <a:ext uri="{FF2B5EF4-FFF2-40B4-BE49-F238E27FC236}">
                <a16:creationId xmlns:a16="http://schemas.microsoft.com/office/drawing/2014/main" id="{6ACA1E09-8170-4321-86BC-B61ACFD822B8}"/>
              </a:ext>
            </a:extLst>
          </p:cNvPr>
          <p:cNvSpPr>
            <a:spLocks noChangeArrowheads="1"/>
          </p:cNvSpPr>
          <p:nvPr/>
        </p:nvSpPr>
        <p:spPr bwMode="auto">
          <a:xfrm>
            <a:off x="92763" y="5693702"/>
            <a:ext cx="4847771"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FilmType</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TypeID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40</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TypeID</a:t>
            </a:r>
            <a:r>
              <a:rPr kumimoji="0" lang="tr-TR" altLang="tr-TR" sz="1600" b="0" i="0" u="none" strike="noStrike" cap="none" normalizeH="0" baseline="0" dirty="0">
                <a:ln>
                  <a:noFill/>
                </a:ln>
                <a:solidFill>
                  <a:srgbClr val="000000"/>
                </a:solidFill>
                <a:effectLst/>
                <a:latin typeface="Arial Unicode MS"/>
              </a:rPr>
              <a:t>]) ); </a:t>
            </a:r>
            <a:br>
              <a:rPr kumimoji="0" lang="tr-TR" altLang="tr-TR" sz="1600" b="0" i="0" u="none" strike="noStrike" cap="none" normalizeH="0" baseline="0" dirty="0">
                <a:ln>
                  <a:noFill/>
                </a:ln>
                <a:solidFill>
                  <a:schemeClr val="tx1"/>
                </a:solidFill>
                <a:effectLst/>
              </a:rPr>
            </a:b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
        <p:nvSpPr>
          <p:cNvPr id="29" name="Rectangle 10">
            <a:extLst>
              <a:ext uri="{FF2B5EF4-FFF2-40B4-BE49-F238E27FC236}">
                <a16:creationId xmlns:a16="http://schemas.microsoft.com/office/drawing/2014/main" id="{F0ADB440-655E-463E-B8AD-65BB25BFE131}"/>
              </a:ext>
            </a:extLst>
          </p:cNvPr>
          <p:cNvSpPr>
            <a:spLocks noChangeArrowheads="1"/>
          </p:cNvSpPr>
          <p:nvPr/>
        </p:nvSpPr>
        <p:spPr bwMode="auto">
          <a:xfrm>
            <a:off x="6366091" y="1065855"/>
            <a:ext cx="5733143"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Film</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FilmID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TypeID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LanguageID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DirectorID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ReleaseYear</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64</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Description</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128</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Lenght</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double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Rate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double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FilmID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
        <p:nvSpPr>
          <p:cNvPr id="30" name="Rectangle 11">
            <a:extLst>
              <a:ext uri="{FF2B5EF4-FFF2-40B4-BE49-F238E27FC236}">
                <a16:creationId xmlns:a16="http://schemas.microsoft.com/office/drawing/2014/main" id="{3573B5A0-E283-460E-8A3C-AB4703100C1F}"/>
              </a:ext>
            </a:extLst>
          </p:cNvPr>
          <p:cNvSpPr>
            <a:spLocks noChangeArrowheads="1"/>
          </p:cNvSpPr>
          <p:nvPr/>
        </p:nvSpPr>
        <p:spPr bwMode="auto">
          <a:xfrm>
            <a:off x="6366091" y="5693702"/>
            <a:ext cx="5129223" cy="658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Director</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DirectorID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40</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DirectorID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
        <p:nvSpPr>
          <p:cNvPr id="31" name="Rectangle 12">
            <a:extLst>
              <a:ext uri="{FF2B5EF4-FFF2-40B4-BE49-F238E27FC236}">
                <a16:creationId xmlns:a16="http://schemas.microsoft.com/office/drawing/2014/main" id="{E2B8032F-4856-40E7-A703-63B6A89AB006}"/>
              </a:ext>
            </a:extLst>
          </p:cNvPr>
          <p:cNvSpPr>
            <a:spLocks noChangeArrowheads="1"/>
          </p:cNvSpPr>
          <p:nvPr/>
        </p:nvSpPr>
        <p:spPr bwMode="auto">
          <a:xfrm>
            <a:off x="6366091" y="3854426"/>
            <a:ext cx="5733143" cy="1151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Customer</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CustomerID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Surname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Email</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Phone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CustomerID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55211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13764DFF-5DF5-47F3-B893-9A371502816C}"/>
              </a:ext>
            </a:extLst>
          </p:cNvPr>
          <p:cNvSpPr txBox="1">
            <a:spLocks/>
          </p:cNvSpPr>
          <p:nvPr/>
        </p:nvSpPr>
        <p:spPr>
          <a:xfrm>
            <a:off x="92765" y="89862"/>
            <a:ext cx="12006470" cy="56643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sz="4000" b="1" dirty="0" err="1">
                <a:solidFill>
                  <a:schemeClr val="tx1">
                    <a:lumMod val="75000"/>
                    <a:lumOff val="25000"/>
                  </a:schemeClr>
                </a:solidFill>
                <a:latin typeface="+mj-lt"/>
                <a:cs typeface="Arial" pitchFamily="34" charset="0"/>
              </a:rPr>
              <a:t>Tablolar</a:t>
            </a:r>
            <a:r>
              <a:rPr lang="tr-TR" sz="4000" b="1" dirty="0" err="1">
                <a:solidFill>
                  <a:schemeClr val="tx1">
                    <a:lumMod val="75000"/>
                    <a:lumOff val="25000"/>
                  </a:schemeClr>
                </a:solidFill>
                <a:latin typeface="+mj-lt"/>
                <a:cs typeface="Arial" pitchFamily="34" charset="0"/>
              </a:rPr>
              <a:t>ın</a:t>
            </a:r>
            <a:r>
              <a:rPr lang="tr-TR" sz="4000" b="1" dirty="0">
                <a:solidFill>
                  <a:schemeClr val="tx1">
                    <a:lumMod val="75000"/>
                    <a:lumOff val="25000"/>
                  </a:schemeClr>
                </a:solidFill>
                <a:latin typeface="+mj-lt"/>
                <a:cs typeface="Arial" pitchFamily="34" charset="0"/>
              </a:rPr>
              <a:t> Oluşturulması</a:t>
            </a:r>
            <a:endParaRPr lang="en-US" altLang="ko-KR" sz="4000" b="1" dirty="0">
              <a:solidFill>
                <a:schemeClr val="tx1">
                  <a:lumMod val="75000"/>
                  <a:lumOff val="25000"/>
                </a:schemeClr>
              </a:solidFill>
              <a:latin typeface="+mj-lt"/>
              <a:cs typeface="Arial" pitchFamily="34" charset="0"/>
            </a:endParaRPr>
          </a:p>
        </p:txBody>
      </p:sp>
      <p:sp>
        <p:nvSpPr>
          <p:cNvPr id="28" name="Rectangle 9">
            <a:extLst>
              <a:ext uri="{FF2B5EF4-FFF2-40B4-BE49-F238E27FC236}">
                <a16:creationId xmlns:a16="http://schemas.microsoft.com/office/drawing/2014/main" id="{6ACA1E09-8170-4321-86BC-B61ACFD822B8}"/>
              </a:ext>
            </a:extLst>
          </p:cNvPr>
          <p:cNvSpPr>
            <a:spLocks noChangeArrowheads="1"/>
          </p:cNvSpPr>
          <p:nvPr/>
        </p:nvSpPr>
        <p:spPr bwMode="auto">
          <a:xfrm>
            <a:off x="92763" y="5117392"/>
            <a:ext cx="4847771"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en-US" altLang="tr-TR" sz="1600" b="0" i="0" u="none" strike="noStrike" cap="none" normalizeH="0" baseline="0" dirty="0">
                <a:ln>
                  <a:noFill/>
                </a:ln>
                <a:solidFill>
                  <a:schemeClr val="tx1"/>
                </a:solidFill>
                <a:effectLst/>
                <a:latin typeface="Arial" panose="020B0604020202020204" pitchFamily="34" charset="0"/>
              </a:rPr>
              <a:t>Seat</a:t>
            </a:r>
            <a:r>
              <a:rPr kumimoji="0" lang="tr-TR" altLang="tr-TR" sz="1600" b="0" i="0" u="none" strike="noStrike" cap="none" normalizeH="0" baseline="0" dirty="0">
                <a:ln>
                  <a:noFill/>
                </a:ln>
                <a:solidFill>
                  <a:srgbClr val="000000"/>
                </a:solidFill>
                <a:effectLst/>
                <a:latin typeface="Arial Unicode MS"/>
              </a:rPr>
              <a:t>] ( [</a:t>
            </a:r>
            <a:r>
              <a:rPr kumimoji="0" lang="en-US" altLang="tr-TR" sz="1600" b="0" i="0" u="none" strike="noStrike" cap="none" normalizeH="0" baseline="0" dirty="0">
                <a:ln>
                  <a:noFill/>
                </a:ln>
                <a:solidFill>
                  <a:schemeClr val="tx1"/>
                </a:solidFill>
                <a:effectLst/>
                <a:latin typeface="Arial" panose="020B0604020202020204" pitchFamily="34" charset="0"/>
              </a:rPr>
              <a:t>Seat</a:t>
            </a:r>
            <a:r>
              <a:rPr kumimoji="0" lang="tr-TR" altLang="tr-TR" sz="1600" b="0" i="0" u="none" strike="noStrike" cap="none" normalizeH="0" baseline="0" dirty="0">
                <a:ln>
                  <a:noFill/>
                </a:ln>
                <a:solidFill>
                  <a:schemeClr val="tx1"/>
                </a:solidFill>
                <a:effectLst/>
                <a:latin typeface="Arial" panose="020B0604020202020204" pitchFamily="34" charset="0"/>
              </a:rPr>
              <a:t>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lvl="0" defTabSz="914400" eaLnBrk="0" fontAlgn="base" hangingPunct="0">
              <a:spcBef>
                <a:spcPct val="30000"/>
              </a:spcBef>
              <a:spcAft>
                <a:spcPct val="0"/>
              </a:spcAft>
            </a:pPr>
            <a:r>
              <a:rPr kumimoji="0" lang="en-US" altLang="tr-TR" sz="1600" b="1" i="0" u="none" strike="noStrike" cap="none" normalizeH="0" baseline="0" dirty="0">
                <a:ln>
                  <a:noFill/>
                </a:ln>
                <a:solidFill>
                  <a:srgbClr val="AA22FF"/>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lang="en-US" altLang="tr-TR" sz="1600" dirty="0">
                <a:latin typeface="Arial" panose="020B0604020202020204" pitchFamily="34" charset="0"/>
              </a:rPr>
              <a:t>Seat</a:t>
            </a:r>
            <a:r>
              <a:rPr lang="tr-TR" altLang="tr-TR" sz="1600" dirty="0">
                <a:latin typeface="Arial" panose="020B0604020202020204" pitchFamily="34" charset="0"/>
              </a:rPr>
              <a:t>ID</a:t>
            </a:r>
            <a:r>
              <a:rPr kumimoji="0" lang="tr-TR" altLang="tr-TR" sz="1600" b="0" i="0" u="none" strike="noStrike" cap="none" normalizeH="0" baseline="0" dirty="0">
                <a:ln>
                  <a:noFill/>
                </a:ln>
                <a:solidFill>
                  <a:srgbClr val="000000"/>
                </a:solidFill>
                <a:effectLst/>
                <a:latin typeface="Arial Unicode MS"/>
              </a:rPr>
              <a:t>]) ); </a:t>
            </a:r>
            <a:br>
              <a:rPr kumimoji="0" lang="tr-TR" altLang="tr-TR" sz="1600" b="0" i="0" u="none" strike="noStrike" cap="none" normalizeH="0" baseline="0" dirty="0">
                <a:ln>
                  <a:noFill/>
                </a:ln>
                <a:solidFill>
                  <a:schemeClr val="tx1"/>
                </a:solidFill>
                <a:effectLst/>
              </a:rPr>
            </a:b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050002B-94C7-4D39-AD72-FD1AC01C0609}"/>
              </a:ext>
            </a:extLst>
          </p:cNvPr>
          <p:cNvSpPr>
            <a:spLocks noChangeArrowheads="1"/>
          </p:cNvSpPr>
          <p:nvPr/>
        </p:nvSpPr>
        <p:spPr bwMode="auto">
          <a:xfrm>
            <a:off x="92764" y="1065855"/>
            <a:ext cx="3492266" cy="1618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Salon</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SalonID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SeatID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40</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Capasity</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Floor</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SalonID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480BE770-47A6-4B16-B1D9-E12F35181C3A}"/>
              </a:ext>
            </a:extLst>
          </p:cNvPr>
          <p:cNvSpPr>
            <a:spLocks noChangeArrowheads="1"/>
          </p:cNvSpPr>
          <p:nvPr/>
        </p:nvSpPr>
        <p:spPr bwMode="auto">
          <a:xfrm>
            <a:off x="92763" y="3094315"/>
            <a:ext cx="3492266" cy="1618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Salon</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SalonID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SeatID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40</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Capasity</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Floor</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SalonID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B45821C8-90FF-45EB-BD88-1A3DFBA640C9}"/>
              </a:ext>
            </a:extLst>
          </p:cNvPr>
          <p:cNvSpPr>
            <a:spLocks noChangeArrowheads="1"/>
          </p:cNvSpPr>
          <p:nvPr/>
        </p:nvSpPr>
        <p:spPr bwMode="auto">
          <a:xfrm>
            <a:off x="6473372" y="1065855"/>
            <a:ext cx="4920342" cy="1298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BoxOffice</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BoxOfficeID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WorkerID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Floor</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BoxOfficeID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E59FE548-9561-47AD-8781-69A55FE170C2}"/>
              </a:ext>
            </a:extLst>
          </p:cNvPr>
          <p:cNvSpPr>
            <a:spLocks noChangeArrowheads="1"/>
          </p:cNvSpPr>
          <p:nvPr/>
        </p:nvSpPr>
        <p:spPr bwMode="auto">
          <a:xfrm>
            <a:off x="6473372" y="2684760"/>
            <a:ext cx="5979885"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Worker</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WorkerID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AdressID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TitleID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Surname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Email</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Phone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StartDate</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WorkerID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DE6B6DA0-B5E6-4B67-B1FD-26C324468068}"/>
              </a:ext>
            </a:extLst>
          </p:cNvPr>
          <p:cNvSpPr>
            <a:spLocks noChangeArrowheads="1"/>
          </p:cNvSpPr>
          <p:nvPr/>
        </p:nvSpPr>
        <p:spPr bwMode="auto">
          <a:xfrm>
            <a:off x="6473372" y="5040266"/>
            <a:ext cx="4847771" cy="658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Title</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TitleID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40</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TitleID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7282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13764DFF-5DF5-47F3-B893-9A371502816C}"/>
              </a:ext>
            </a:extLst>
          </p:cNvPr>
          <p:cNvSpPr txBox="1">
            <a:spLocks/>
          </p:cNvSpPr>
          <p:nvPr/>
        </p:nvSpPr>
        <p:spPr>
          <a:xfrm>
            <a:off x="92765" y="89862"/>
            <a:ext cx="12006470" cy="56643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sz="4000" b="1" dirty="0" err="1">
                <a:solidFill>
                  <a:schemeClr val="tx1">
                    <a:lumMod val="75000"/>
                    <a:lumOff val="25000"/>
                  </a:schemeClr>
                </a:solidFill>
                <a:latin typeface="+mj-lt"/>
                <a:cs typeface="Arial" pitchFamily="34" charset="0"/>
              </a:rPr>
              <a:t>Tablolar</a:t>
            </a:r>
            <a:r>
              <a:rPr lang="tr-TR" sz="4000" b="1" dirty="0" err="1">
                <a:solidFill>
                  <a:schemeClr val="tx1">
                    <a:lumMod val="75000"/>
                    <a:lumOff val="25000"/>
                  </a:schemeClr>
                </a:solidFill>
                <a:latin typeface="+mj-lt"/>
                <a:cs typeface="Arial" pitchFamily="34" charset="0"/>
              </a:rPr>
              <a:t>ın</a:t>
            </a:r>
            <a:r>
              <a:rPr lang="tr-TR" sz="4000" b="1" dirty="0">
                <a:solidFill>
                  <a:schemeClr val="tx1">
                    <a:lumMod val="75000"/>
                    <a:lumOff val="25000"/>
                  </a:schemeClr>
                </a:solidFill>
                <a:latin typeface="+mj-lt"/>
                <a:cs typeface="Arial" pitchFamily="34" charset="0"/>
              </a:rPr>
              <a:t> Oluşturulması</a:t>
            </a:r>
            <a:endParaRPr lang="en-US" altLang="ko-KR" sz="4000" b="1" dirty="0">
              <a:solidFill>
                <a:schemeClr val="tx1">
                  <a:lumMod val="75000"/>
                  <a:lumOff val="25000"/>
                </a:schemeClr>
              </a:solidFill>
              <a:latin typeface="+mj-lt"/>
              <a:cs typeface="Arial" pitchFamily="34" charset="0"/>
            </a:endParaRPr>
          </a:p>
        </p:txBody>
      </p:sp>
      <p:sp>
        <p:nvSpPr>
          <p:cNvPr id="11" name="Rectangle 3">
            <a:extLst>
              <a:ext uri="{FF2B5EF4-FFF2-40B4-BE49-F238E27FC236}">
                <a16:creationId xmlns:a16="http://schemas.microsoft.com/office/drawing/2014/main" id="{BB0553DC-3D3A-4B56-92AC-3647A5AAECA2}"/>
              </a:ext>
            </a:extLst>
          </p:cNvPr>
          <p:cNvSpPr>
            <a:spLocks noChangeArrowheads="1"/>
          </p:cNvSpPr>
          <p:nvPr/>
        </p:nvSpPr>
        <p:spPr bwMode="auto">
          <a:xfrm>
            <a:off x="92765" y="1375593"/>
            <a:ext cx="3846286" cy="122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Adress</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AdressID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CountryID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StreetName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AdressID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294E56E3-C3C6-44BE-BEFB-E1716B4D2639}"/>
              </a:ext>
            </a:extLst>
          </p:cNvPr>
          <p:cNvSpPr>
            <a:spLocks noChangeArrowheads="1"/>
          </p:cNvSpPr>
          <p:nvPr/>
        </p:nvSpPr>
        <p:spPr bwMode="auto">
          <a:xfrm>
            <a:off x="92765" y="2881533"/>
            <a:ext cx="4383314" cy="122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Country</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CountryID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ProvinceID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CountryID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
        <p:nvSpPr>
          <p:cNvPr id="13" name="Rectangle 5">
            <a:extLst>
              <a:ext uri="{FF2B5EF4-FFF2-40B4-BE49-F238E27FC236}">
                <a16:creationId xmlns:a16="http://schemas.microsoft.com/office/drawing/2014/main" id="{BBB3A8D3-CBD5-4E74-ABFB-7A03C178F5E6}"/>
              </a:ext>
            </a:extLst>
          </p:cNvPr>
          <p:cNvSpPr>
            <a:spLocks noChangeArrowheads="1"/>
          </p:cNvSpPr>
          <p:nvPr/>
        </p:nvSpPr>
        <p:spPr bwMode="auto">
          <a:xfrm>
            <a:off x="92766" y="4844894"/>
            <a:ext cx="4383313" cy="122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Province</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ProvinceID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DistrictID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ProvinceID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
        <p:nvSpPr>
          <p:cNvPr id="14" name="Rectangle 6">
            <a:extLst>
              <a:ext uri="{FF2B5EF4-FFF2-40B4-BE49-F238E27FC236}">
                <a16:creationId xmlns:a16="http://schemas.microsoft.com/office/drawing/2014/main" id="{62CEB9FD-F80E-42DE-B623-67C269155F3E}"/>
              </a:ext>
            </a:extLst>
          </p:cNvPr>
          <p:cNvSpPr>
            <a:spLocks noChangeArrowheads="1"/>
          </p:cNvSpPr>
          <p:nvPr/>
        </p:nvSpPr>
        <p:spPr bwMode="auto">
          <a:xfrm>
            <a:off x="6754821" y="1440050"/>
            <a:ext cx="4325257"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District</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DistrictID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DistrictID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40B42EE5-0428-4C63-8944-99E06DC0D375}"/>
              </a:ext>
            </a:extLst>
          </p:cNvPr>
          <p:cNvSpPr>
            <a:spLocks noChangeArrowheads="1"/>
          </p:cNvSpPr>
          <p:nvPr/>
        </p:nvSpPr>
        <p:spPr bwMode="auto">
          <a:xfrm>
            <a:off x="6754821" y="2885523"/>
            <a:ext cx="3730172" cy="122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Fee</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FeeID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FeeTypeID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CardNo</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FeeID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
        <p:nvSpPr>
          <p:cNvPr id="16" name="Rectangle 8">
            <a:extLst>
              <a:ext uri="{FF2B5EF4-FFF2-40B4-BE49-F238E27FC236}">
                <a16:creationId xmlns:a16="http://schemas.microsoft.com/office/drawing/2014/main" id="{03CE07DE-6A8B-406A-8A5F-9DA300DF8CDD}"/>
              </a:ext>
            </a:extLst>
          </p:cNvPr>
          <p:cNvSpPr>
            <a:spLocks noChangeArrowheads="1"/>
          </p:cNvSpPr>
          <p:nvPr/>
        </p:nvSpPr>
        <p:spPr bwMode="auto">
          <a:xfrm>
            <a:off x="6754820" y="5004937"/>
            <a:ext cx="4383313"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FeeType</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FeeTypeID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FeeTypeID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77209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6AC7F612-4665-40BE-B503-1E0DF3D7CD04}"/>
              </a:ext>
            </a:extLst>
          </p:cNvPr>
          <p:cNvPicPr>
            <a:picLocks noChangeAspect="1"/>
          </p:cNvPicPr>
          <p:nvPr/>
        </p:nvPicPr>
        <p:blipFill>
          <a:blip r:embed="rId2"/>
          <a:stretch>
            <a:fillRect/>
          </a:stretch>
        </p:blipFill>
        <p:spPr>
          <a:xfrm>
            <a:off x="1265375" y="959882"/>
            <a:ext cx="9221476" cy="5650468"/>
          </a:xfrm>
          <a:prstGeom prst="rect">
            <a:avLst/>
          </a:prstGeom>
        </p:spPr>
      </p:pic>
      <p:sp>
        <p:nvSpPr>
          <p:cNvPr id="7" name="Text Placeholder 13">
            <a:extLst>
              <a:ext uri="{FF2B5EF4-FFF2-40B4-BE49-F238E27FC236}">
                <a16:creationId xmlns:a16="http://schemas.microsoft.com/office/drawing/2014/main" id="{6539D056-5471-4FBD-9FF5-B01F3A2A5751}"/>
              </a:ext>
            </a:extLst>
          </p:cNvPr>
          <p:cNvSpPr txBox="1">
            <a:spLocks/>
          </p:cNvSpPr>
          <p:nvPr/>
        </p:nvSpPr>
        <p:spPr>
          <a:xfrm>
            <a:off x="92765" y="89862"/>
            <a:ext cx="12006470" cy="56643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sz="4000" b="1" dirty="0">
                <a:solidFill>
                  <a:schemeClr val="tx1">
                    <a:lumMod val="75000"/>
                    <a:lumOff val="25000"/>
                  </a:schemeClr>
                </a:solidFill>
                <a:latin typeface="+mj-lt"/>
                <a:cs typeface="Arial" pitchFamily="34" charset="0"/>
              </a:rPr>
              <a:t>Diagram</a:t>
            </a:r>
            <a:endParaRPr lang="en-US" altLang="ko-KR" sz="4000" b="1" dirty="0">
              <a:solidFill>
                <a:schemeClr val="tx1">
                  <a:lumMod val="75000"/>
                  <a:lumOff val="25000"/>
                </a:schemeClr>
              </a:solidFill>
              <a:latin typeface="+mj-lt"/>
              <a:cs typeface="Arial" pitchFamily="34" charset="0"/>
            </a:endParaRPr>
          </a:p>
        </p:txBody>
      </p:sp>
    </p:spTree>
    <p:extLst>
      <p:ext uri="{BB962C8B-B14F-4D97-AF65-F5344CB8AC3E}">
        <p14:creationId xmlns:p14="http://schemas.microsoft.com/office/powerpoint/2010/main" val="130667900"/>
      </p:ext>
    </p:extLst>
  </p:cSld>
  <p:clrMapOvr>
    <a:masterClrMapping/>
  </p:clrMapOvr>
</p:sld>
</file>

<file path=ppt/theme/theme1.xml><?xml version="1.0" encoding="utf-8"?>
<a:theme xmlns:a="http://schemas.openxmlformats.org/drawingml/2006/main" name="Cover and End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1964</Words>
  <Application>Microsoft Office PowerPoint</Application>
  <PresentationFormat>Geniş ekran</PresentationFormat>
  <Paragraphs>129</Paragraphs>
  <Slides>23</Slides>
  <Notes>0</Notes>
  <HiddenSlides>0</HiddenSlides>
  <MMClips>0</MMClips>
  <ScaleCrop>false</ScaleCrop>
  <HeadingPairs>
    <vt:vector size="6" baseType="variant">
      <vt:variant>
        <vt:lpstr>Kullanılan Yazı Tipleri</vt:lpstr>
      </vt:variant>
      <vt:variant>
        <vt:i4>5</vt:i4>
      </vt:variant>
      <vt:variant>
        <vt:lpstr>Tema</vt:lpstr>
      </vt:variant>
      <vt:variant>
        <vt:i4>3</vt:i4>
      </vt:variant>
      <vt:variant>
        <vt:lpstr>Slayt Başlıkları</vt:lpstr>
      </vt:variant>
      <vt:variant>
        <vt:i4>23</vt:i4>
      </vt:variant>
    </vt:vector>
  </HeadingPairs>
  <TitlesOfParts>
    <vt:vector size="31" baseType="lpstr">
      <vt:lpstr>Algerian</vt:lpstr>
      <vt:lpstr>Arial</vt:lpstr>
      <vt:lpstr>Arial Unicode MS</vt:lpstr>
      <vt:lpstr>Calibri</vt:lpstr>
      <vt:lpstr>Californian FB</vt:lpstr>
      <vt:lpstr>Cover and End Slide Master</vt:lpstr>
      <vt:lpstr>Contents Slide Master</vt:lpstr>
      <vt:lpstr>Section Break Slide Master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Mustafa Berat Aru</dc:creator>
  <cp:lastModifiedBy>Mustafa Berat Aru</cp:lastModifiedBy>
  <cp:revision>5</cp:revision>
  <dcterms:created xsi:type="dcterms:W3CDTF">2019-12-05T15:39:16Z</dcterms:created>
  <dcterms:modified xsi:type="dcterms:W3CDTF">2019-12-05T16:07:51Z</dcterms:modified>
</cp:coreProperties>
</file>